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70" r:id="rId12"/>
    <p:sldId id="267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8" r:id="rId27"/>
    <p:sldId id="285" r:id="rId28"/>
    <p:sldId id="286" r:id="rId29"/>
    <p:sldId id="287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2" r:id="rId42"/>
    <p:sldId id="301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417539-F5D3-48B8-877C-1E929DAF73AD}">
          <p14:sldIdLst>
            <p14:sldId id="256"/>
            <p14:sldId id="263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70"/>
            <p14:sldId id="267"/>
            <p14:sldId id="271"/>
          </p14:sldIdLst>
        </p14:section>
        <p14:section name="Untitled Section" id="{6A97C976-CB16-41C1-9414-E5BF36826E78}">
          <p14:sldIdLst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8"/>
            <p14:sldId id="285"/>
            <p14:sldId id="286"/>
            <p14:sldId id="287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14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Ordered_dithe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hyperlink" Target="https://en.wikipedia.org/wiki/K-means_cluster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Floyd%E2%80%93Steinberg_dither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Dith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arkferrari.com/art/8bit-game-art/" TargetMode="External"/><Relationship Id="rId2" Type="http://schemas.openxmlformats.org/officeDocument/2006/relationships/hyperlink" Target="https://www.youtube.com/watch?v=bRwHpU_kcP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effectgames.com/demos/canvascycl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Lenn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Dithering</a:t>
            </a:r>
            <a:br>
              <a:rPr lang="en-US" dirty="0" smtClean="0"/>
            </a:br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FINE 204 Capstone Project</a:t>
            </a:r>
          </a:p>
          <a:p>
            <a:r>
              <a:rPr lang="en-US" dirty="0" smtClean="0"/>
              <a:t>Kevin Haslett</a:t>
            </a:r>
          </a:p>
          <a:p>
            <a:r>
              <a:rPr lang="en-US" dirty="0" smtClean="0"/>
              <a:t>Winter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it all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6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6575" y="1359462"/>
            <a:ext cx="8361229" cy="1019597"/>
          </a:xfrm>
        </p:spPr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2549" y="2621820"/>
            <a:ext cx="6379961" cy="2598722"/>
          </a:xfrm>
        </p:spPr>
        <p:txBody>
          <a:bodyPr/>
          <a:lstStyle/>
          <a:p>
            <a:pPr algn="l"/>
            <a:r>
              <a:rPr lang="en-US" dirty="0" smtClean="0"/>
              <a:t>A lot of these pictures don’t display well in PowerPoint because I can’t control the scaling.  If you start seeing Moiré patterns </a:t>
            </a:r>
            <a:r>
              <a:rPr lang="en-US" dirty="0"/>
              <a:t>p</a:t>
            </a:r>
            <a:r>
              <a:rPr lang="en-US" dirty="0" smtClean="0"/>
              <a:t>lease look at the source images provided (filenames referenced) in a photo viewer where you can view them at 100% size or scaled without blurring.</a:t>
            </a:r>
            <a:endParaRPr lang="en-US" dirty="0"/>
          </a:p>
        </p:txBody>
      </p:sp>
      <p:pic>
        <p:nvPicPr>
          <p:cNvPr id="6146" name="Picture 2" descr="Color Patte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01" y="2926282"/>
            <a:ext cx="1875364" cy="22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93146" y="5220542"/>
            <a:ext cx="190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https://xkcd.com/1814</a:t>
            </a:r>
            <a:r>
              <a:rPr lang="en-US" sz="1200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93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First Step: Black &amp; White Ordered Dithering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10315"/>
            <a:ext cx="8570422" cy="4142091"/>
          </a:xfrm>
        </p:spPr>
        <p:txBody>
          <a:bodyPr>
            <a:normAutofit/>
          </a:bodyPr>
          <a:lstStyle/>
          <a:p>
            <a:r>
              <a:rPr lang="en-US" dirty="0" smtClean="0"/>
              <a:t>This is done with what’s known as a Bayer Matrix (closely related to the Bayer Filter) that is laid over the whole image in a repeating pattern</a:t>
            </a:r>
          </a:p>
          <a:p>
            <a:r>
              <a:rPr lang="en-US" dirty="0" smtClean="0"/>
              <a:t>These can come in various sizes</a:t>
            </a:r>
          </a:p>
          <a:p>
            <a:r>
              <a:rPr lang="en-US" dirty="0" smtClean="0"/>
              <a:t>Essentially you map the [0, 255] greyscale value into the range [0, # cells – 1] depending on the matrix you’ve chosen (i.e. [0, 15] range for the 4x4 matrix)</a:t>
            </a:r>
          </a:p>
          <a:p>
            <a:r>
              <a:rPr lang="en-US" dirty="0" smtClean="0"/>
              <a:t>If that value is greater than the Bayer Filter value assigned to that pixel, then the pixel will be white, otherwise it will be black</a:t>
            </a:r>
          </a:p>
          <a:p>
            <a:r>
              <a:rPr lang="en-US" dirty="0" smtClean="0"/>
              <a:t>A simple gradient using the 4x4 filter produces a pattern like this: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image credits: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en.wikipedia.org/wiki/Ordered_dithering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 descr="http://puu.sh/v1Smm/9c4291709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74"/>
          <a:stretch/>
        </p:blipFill>
        <p:spPr bwMode="auto">
          <a:xfrm>
            <a:off x="10023070" y="1610315"/>
            <a:ext cx="1899459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commons/e/e5/Ordered_4x4_Bayer_matrix_dither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49" y="5510677"/>
            <a:ext cx="6744102" cy="100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20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035" y="689883"/>
            <a:ext cx="7189773" cy="816785"/>
          </a:xfrm>
        </p:spPr>
        <p:txBody>
          <a:bodyPr/>
          <a:lstStyle/>
          <a:p>
            <a:r>
              <a:rPr lang="en-US" dirty="0" smtClean="0"/>
              <a:t>My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4035" y="1506668"/>
            <a:ext cx="4443984" cy="823912"/>
          </a:xfrm>
        </p:spPr>
        <p:txBody>
          <a:bodyPr/>
          <a:lstStyle/>
          <a:p>
            <a:r>
              <a:rPr lang="en-US" sz="2400" dirty="0"/>
              <a:t>Original </a:t>
            </a:r>
            <a:r>
              <a:rPr lang="en-US" sz="2400" dirty="0" smtClean="0"/>
              <a:t>Greyscale</a:t>
            </a:r>
          </a:p>
          <a:p>
            <a:r>
              <a:rPr lang="en-US" sz="1600" dirty="0" smtClean="0"/>
              <a:t>originals/lenna-greyscale.png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35" y="2536017"/>
            <a:ext cx="3718544" cy="371854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7499" y="1510751"/>
            <a:ext cx="4443984" cy="823912"/>
          </a:xfrm>
        </p:spPr>
        <p:txBody>
          <a:bodyPr/>
          <a:lstStyle/>
          <a:p>
            <a:r>
              <a:rPr lang="en-US" sz="2400" dirty="0" smtClean="0"/>
              <a:t>8x8 Ordered B&amp;W Dither</a:t>
            </a:r>
          </a:p>
          <a:p>
            <a:r>
              <a:rPr lang="en-US" sz="1800" dirty="0" smtClean="0"/>
              <a:t>dithered/lenna-bw-8x8.png</a:t>
            </a:r>
            <a:endParaRPr lang="en-US" sz="1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99" y="2525663"/>
            <a:ext cx="3739252" cy="3739250"/>
          </a:xfrm>
        </p:spPr>
      </p:pic>
    </p:spTree>
    <p:extLst>
      <p:ext uri="{BB962C8B-B14F-4D97-AF65-F5344CB8AC3E}">
        <p14:creationId xmlns:p14="http://schemas.microsoft.com/office/powerpoint/2010/main" val="334264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151" y="5710444"/>
            <a:ext cx="2735108" cy="585160"/>
          </a:xfrm>
        </p:spPr>
        <p:txBody>
          <a:bodyPr/>
          <a:lstStyle/>
          <a:p>
            <a:pPr algn="r"/>
            <a:r>
              <a:rPr lang="en-US" sz="1800" dirty="0" smtClean="0"/>
              <a:t>8x8 </a:t>
            </a:r>
            <a:r>
              <a:rPr lang="en-US" sz="1800" dirty="0"/>
              <a:t>Ordered </a:t>
            </a:r>
            <a:r>
              <a:rPr lang="en-US" sz="1800" dirty="0" smtClean="0"/>
              <a:t>B&amp;W Dither</a:t>
            </a:r>
          </a:p>
          <a:p>
            <a:pPr algn="r"/>
            <a:r>
              <a:rPr lang="en-US" sz="1400" dirty="0" smtClean="0"/>
              <a:t>dithered/lenna-bw-8x8.png</a:t>
            </a:r>
            <a:endParaRPr lang="en-US" sz="1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59" y="3455300"/>
            <a:ext cx="3168288" cy="316828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7" y="200515"/>
            <a:ext cx="3163746" cy="3163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75" y="200515"/>
            <a:ext cx="3165772" cy="3165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7" y="3459840"/>
            <a:ext cx="3163746" cy="3163746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151" y="2540349"/>
            <a:ext cx="2735108" cy="588736"/>
          </a:xfrm>
        </p:spPr>
        <p:txBody>
          <a:bodyPr/>
          <a:lstStyle/>
          <a:p>
            <a:pPr algn="r"/>
            <a:r>
              <a:rPr lang="en-US" sz="1800" dirty="0"/>
              <a:t>3</a:t>
            </a:r>
            <a:r>
              <a:rPr lang="en-US" sz="1800" dirty="0" smtClean="0"/>
              <a:t>x3 Ordered</a:t>
            </a:r>
            <a:r>
              <a:rPr lang="en-US" sz="1800" dirty="0"/>
              <a:t> </a:t>
            </a:r>
            <a:r>
              <a:rPr lang="en-US" sz="1800" dirty="0" smtClean="0"/>
              <a:t>B&amp;W Dither</a:t>
            </a:r>
          </a:p>
          <a:p>
            <a:pPr algn="r"/>
            <a:r>
              <a:rPr lang="en-US" sz="1400" dirty="0" smtClean="0"/>
              <a:t>dithered/lenna-bw-3x3.png</a:t>
            </a:r>
            <a:endParaRPr lang="en-US" sz="140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43123" y="245746"/>
            <a:ext cx="2735108" cy="748350"/>
          </a:xfrm>
        </p:spPr>
        <p:txBody>
          <a:bodyPr/>
          <a:lstStyle/>
          <a:p>
            <a:r>
              <a:rPr lang="en-US" sz="1800" dirty="0"/>
              <a:t>2</a:t>
            </a:r>
            <a:r>
              <a:rPr lang="en-US" sz="1800" dirty="0" smtClean="0"/>
              <a:t>x2 </a:t>
            </a:r>
            <a:r>
              <a:rPr lang="en-US" sz="1800" dirty="0"/>
              <a:t>Ordered </a:t>
            </a:r>
            <a:r>
              <a:rPr lang="en-US" sz="1800" dirty="0" smtClean="0"/>
              <a:t>B&amp;W Dither</a:t>
            </a:r>
          </a:p>
          <a:p>
            <a:r>
              <a:rPr lang="en-US" sz="1400" dirty="0" smtClean="0"/>
              <a:t>dithered/lenna-bw-2x2.png</a:t>
            </a:r>
            <a:endParaRPr lang="en-US" sz="140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43123" y="3455300"/>
            <a:ext cx="2735108" cy="825387"/>
          </a:xfrm>
        </p:spPr>
        <p:txBody>
          <a:bodyPr/>
          <a:lstStyle/>
          <a:p>
            <a:r>
              <a:rPr lang="en-US" sz="1800" dirty="0" smtClean="0"/>
              <a:t>4x4 Ordered B&amp;W Dither</a:t>
            </a:r>
          </a:p>
          <a:p>
            <a:r>
              <a:rPr lang="en-US" sz="1400" dirty="0" smtClean="0"/>
              <a:t>dithered/lenna-bw-4x4.png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452212" y="5515590"/>
            <a:ext cx="1739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As you can see, the image gets clearer as you increase the size of the matrix, increasing the number of reproducible </a:t>
            </a:r>
            <a:r>
              <a:rPr lang="en-US" sz="1100" dirty="0" err="1" smtClean="0"/>
              <a:t>colours</a:t>
            </a:r>
            <a:r>
              <a:rPr lang="en-US" sz="1100" dirty="0" smtClean="0"/>
              <a:t> by the dither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0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8858"/>
          </a:xfrm>
        </p:spPr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Colour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37487"/>
            <a:ext cx="9601200" cy="449107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first step in adding </a:t>
            </a:r>
            <a:r>
              <a:rPr lang="en-US" dirty="0" err="1" smtClean="0"/>
              <a:t>colour</a:t>
            </a:r>
            <a:r>
              <a:rPr lang="en-US" dirty="0" smtClean="0"/>
              <a:t> is creating a palette</a:t>
            </a:r>
          </a:p>
          <a:p>
            <a:r>
              <a:rPr lang="en-US" dirty="0" smtClean="0"/>
              <a:t>I’ve manually defined a few simple palettes like EGA16 and a set of primary and secondary </a:t>
            </a:r>
            <a:r>
              <a:rPr lang="en-US" dirty="0" err="1" smtClean="0"/>
              <a:t>colours</a:t>
            </a:r>
            <a:r>
              <a:rPr lang="en-US" dirty="0" smtClean="0"/>
              <a:t>, but custom palettes will produce much better results</a:t>
            </a:r>
          </a:p>
          <a:p>
            <a:r>
              <a:rPr lang="en-US" dirty="0" smtClean="0"/>
              <a:t>I decided to use K-Means </a:t>
            </a:r>
            <a:r>
              <a:rPr lang="en-US" dirty="0"/>
              <a:t>Clustering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en.wikipedia.org/wiki/K-means_clustering</a:t>
            </a:r>
            <a:r>
              <a:rPr lang="en-US" dirty="0" smtClean="0"/>
              <a:t>) to determine the palette of N </a:t>
            </a:r>
            <a:r>
              <a:rPr lang="en-US" dirty="0" err="1" smtClean="0"/>
              <a:t>colours</a:t>
            </a:r>
            <a:r>
              <a:rPr lang="en-US" dirty="0" smtClean="0"/>
              <a:t> (N is configurable)</a:t>
            </a:r>
          </a:p>
          <a:p>
            <a:r>
              <a:rPr lang="en-US" dirty="0" smtClean="0"/>
              <a:t>This algorithm starts with N random cluster centers and gradually refines these clusters to determine how to best classify all of the </a:t>
            </a:r>
            <a:r>
              <a:rPr lang="en-US" dirty="0" err="1" smtClean="0"/>
              <a:t>colours</a:t>
            </a:r>
            <a:r>
              <a:rPr lang="en-US" dirty="0" smtClean="0"/>
              <a:t> in the image into N groups</a:t>
            </a:r>
          </a:p>
          <a:p>
            <a:r>
              <a:rPr lang="en-US" dirty="0" smtClean="0"/>
              <a:t>The algorithm is simple, elegant, and effective so give the wiki a read some time</a:t>
            </a:r>
          </a:p>
          <a:p>
            <a:r>
              <a:rPr lang="en-US" dirty="0" smtClean="0"/>
              <a:t>Once </a:t>
            </a:r>
            <a:r>
              <a:rPr lang="en-US" dirty="0"/>
              <a:t>w</a:t>
            </a:r>
            <a:r>
              <a:rPr lang="en-US" dirty="0" smtClean="0"/>
              <a:t>e have this palette, we find the two closest </a:t>
            </a:r>
            <a:r>
              <a:rPr lang="en-US" dirty="0" err="1" smtClean="0"/>
              <a:t>colours</a:t>
            </a:r>
            <a:r>
              <a:rPr lang="en-US" dirty="0" smtClean="0"/>
              <a:t> in the palette for each pixel of the image</a:t>
            </a:r>
          </a:p>
          <a:p>
            <a:r>
              <a:rPr lang="en-US" dirty="0" smtClean="0"/>
              <a:t>I use a k-d tree for faster palette </a:t>
            </a:r>
            <a:r>
              <a:rPr lang="en-US" dirty="0"/>
              <a:t>look ups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en.wikipedia.org/wiki/K-d_tree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use the distance from each </a:t>
            </a:r>
            <a:r>
              <a:rPr lang="en-US" dirty="0" err="1" smtClean="0"/>
              <a:t>colour</a:t>
            </a:r>
            <a:r>
              <a:rPr lang="en-US" dirty="0" smtClean="0"/>
              <a:t> to determine how much of each </a:t>
            </a:r>
            <a:r>
              <a:rPr lang="en-US" dirty="0" err="1" smtClean="0"/>
              <a:t>colour</a:t>
            </a:r>
            <a:r>
              <a:rPr lang="en-US" dirty="0" smtClean="0"/>
              <a:t> to blend</a:t>
            </a:r>
          </a:p>
          <a:p>
            <a:r>
              <a:rPr lang="en-US" dirty="0" smtClean="0"/>
              <a:t>Finally, we use the same Bayer Filter described previously and the blend amounts we just calculated to determine which of the two </a:t>
            </a:r>
            <a:r>
              <a:rPr lang="en-US" dirty="0" err="1" smtClean="0"/>
              <a:t>colours</a:t>
            </a:r>
            <a:r>
              <a:rPr lang="en-US" dirty="0" smtClean="0"/>
              <a:t> to use for that pixel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9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035" y="689883"/>
            <a:ext cx="7189773" cy="816785"/>
          </a:xfrm>
        </p:spPr>
        <p:txBody>
          <a:bodyPr/>
          <a:lstStyle/>
          <a:p>
            <a:r>
              <a:rPr lang="en-US" dirty="0" smtClean="0"/>
              <a:t>My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689" y="1506668"/>
            <a:ext cx="4443984" cy="823912"/>
          </a:xfrm>
        </p:spPr>
        <p:txBody>
          <a:bodyPr/>
          <a:lstStyle/>
          <a:p>
            <a:r>
              <a:rPr lang="en-US" sz="2000" dirty="0" smtClean="0"/>
              <a:t>Original</a:t>
            </a:r>
          </a:p>
          <a:p>
            <a:r>
              <a:rPr lang="en-US" sz="1400" dirty="0" smtClean="0"/>
              <a:t>originals/lenna.png</a:t>
            </a:r>
            <a:endParaRPr lang="en-US" sz="1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0" y="2536017"/>
            <a:ext cx="3718542" cy="371854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6198" y="1510751"/>
            <a:ext cx="4443984" cy="823912"/>
          </a:xfrm>
        </p:spPr>
        <p:txBody>
          <a:bodyPr/>
          <a:lstStyle/>
          <a:p>
            <a:r>
              <a:rPr lang="en-US" sz="2000" dirty="0" smtClean="0"/>
              <a:t>16 </a:t>
            </a:r>
            <a:r>
              <a:rPr lang="en-US" sz="2000" dirty="0" err="1" smtClean="0"/>
              <a:t>Colour</a:t>
            </a:r>
            <a:r>
              <a:rPr lang="en-US" sz="2000" dirty="0" smtClean="0"/>
              <a:t> 8x8 Ordered Dither</a:t>
            </a:r>
          </a:p>
          <a:p>
            <a:r>
              <a:rPr lang="en-US" sz="1600" dirty="0" smtClean="0"/>
              <a:t>dithered/lenna-16c-8x8.png</a:t>
            </a:r>
            <a:endParaRPr lang="en-US" sz="1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99" y="2525663"/>
            <a:ext cx="3739250" cy="3739250"/>
          </a:xfr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6779046" y="91335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16 </a:t>
            </a:r>
            <a:r>
              <a:rPr lang="en-US" sz="2400" dirty="0" err="1" smtClean="0"/>
              <a:t>Colour</a:t>
            </a:r>
            <a:r>
              <a:rPr lang="en-US" sz="2400" dirty="0" smtClean="0"/>
              <a:t> Palette</a:t>
            </a:r>
          </a:p>
          <a:p>
            <a:r>
              <a:rPr lang="en-US" sz="1800" dirty="0" smtClean="0"/>
              <a:t>palettes/lenna-16c-palette.png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99" y="1186619"/>
            <a:ext cx="3810000" cy="238125"/>
          </a:xfrm>
          <a:prstGeom prst="rect">
            <a:avLst/>
          </a:prstGeo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603943" y="1521105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16 </a:t>
            </a:r>
            <a:r>
              <a:rPr lang="en-US" sz="2000" dirty="0" err="1" smtClean="0"/>
              <a:t>Colour</a:t>
            </a:r>
            <a:r>
              <a:rPr lang="en-US" sz="2000" dirty="0" smtClean="0"/>
              <a:t> Reduced (No Dither)</a:t>
            </a:r>
          </a:p>
          <a:p>
            <a:r>
              <a:rPr lang="en-US" sz="1600" dirty="0" smtClean="0"/>
              <a:t>dithered/lenna-16c-r.png</a:t>
            </a:r>
            <a:endParaRPr lang="en-US" sz="1600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44" y="2536017"/>
            <a:ext cx="3739250" cy="37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151" y="5710444"/>
            <a:ext cx="2735108" cy="585160"/>
          </a:xfrm>
        </p:spPr>
        <p:txBody>
          <a:bodyPr/>
          <a:lstStyle/>
          <a:p>
            <a:pPr algn="r"/>
            <a:r>
              <a:rPr lang="en-US" sz="1800" dirty="0" smtClean="0"/>
              <a:t>16c </a:t>
            </a:r>
            <a:r>
              <a:rPr lang="en-US" sz="1800" dirty="0"/>
              <a:t>Ordered </a:t>
            </a:r>
            <a:r>
              <a:rPr lang="en-US" sz="1800" dirty="0" smtClean="0"/>
              <a:t>8x8 Dither</a:t>
            </a:r>
          </a:p>
          <a:p>
            <a:pPr algn="r"/>
            <a:r>
              <a:rPr lang="en-US" sz="1400" dirty="0" smtClean="0"/>
              <a:t>dithered/lenna-16c-8x8.png</a:t>
            </a:r>
            <a:endParaRPr lang="en-US" sz="1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60" y="3455300"/>
            <a:ext cx="3168286" cy="316828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7" y="200515"/>
            <a:ext cx="3163746" cy="3163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75" y="200515"/>
            <a:ext cx="3165772" cy="3165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77" y="3459840"/>
            <a:ext cx="3163746" cy="3163746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151" y="2540349"/>
            <a:ext cx="2735108" cy="588736"/>
          </a:xfrm>
        </p:spPr>
        <p:txBody>
          <a:bodyPr/>
          <a:lstStyle/>
          <a:p>
            <a:pPr algn="r"/>
            <a:r>
              <a:rPr lang="en-US" sz="1800" dirty="0"/>
              <a:t>4</a:t>
            </a:r>
            <a:r>
              <a:rPr lang="en-US" sz="1800" dirty="0" smtClean="0"/>
              <a:t>c Ordered 8x8 Dither</a:t>
            </a:r>
          </a:p>
          <a:p>
            <a:pPr algn="r"/>
            <a:r>
              <a:rPr lang="en-US" sz="1400" dirty="0" smtClean="0"/>
              <a:t>dithered/lenna-4c-8x8.png</a:t>
            </a:r>
            <a:endParaRPr lang="en-US" sz="140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43123" y="245746"/>
            <a:ext cx="2735108" cy="748350"/>
          </a:xfrm>
        </p:spPr>
        <p:txBody>
          <a:bodyPr/>
          <a:lstStyle/>
          <a:p>
            <a:r>
              <a:rPr lang="en-US" sz="1800" dirty="0"/>
              <a:t>2</a:t>
            </a:r>
            <a:r>
              <a:rPr lang="en-US" sz="1800" dirty="0" smtClean="0"/>
              <a:t>c </a:t>
            </a:r>
            <a:r>
              <a:rPr lang="en-US" sz="1800" dirty="0"/>
              <a:t>Ordered 8</a:t>
            </a:r>
            <a:r>
              <a:rPr lang="en-US" sz="1800" dirty="0" smtClean="0"/>
              <a:t>x8 Dither</a:t>
            </a:r>
          </a:p>
          <a:p>
            <a:r>
              <a:rPr lang="en-US" sz="1400" dirty="0" smtClean="0"/>
              <a:t>dithered/lenna-2c-8x8.png</a:t>
            </a:r>
            <a:endParaRPr lang="en-US" sz="140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43123" y="3455300"/>
            <a:ext cx="2735108" cy="825387"/>
          </a:xfrm>
        </p:spPr>
        <p:txBody>
          <a:bodyPr/>
          <a:lstStyle/>
          <a:p>
            <a:r>
              <a:rPr lang="en-US" sz="1800" dirty="0" smtClean="0"/>
              <a:t>8c Ordered 8x8 Dither</a:t>
            </a:r>
          </a:p>
          <a:p>
            <a:r>
              <a:rPr lang="en-US" sz="1400" dirty="0" smtClean="0"/>
              <a:t>dithered/lenna-8c-8x8.png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452212" y="5515590"/>
            <a:ext cx="1739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As you can see, the </a:t>
            </a:r>
            <a:r>
              <a:rPr lang="en-US" sz="1100" dirty="0" err="1" smtClean="0"/>
              <a:t>colours</a:t>
            </a:r>
            <a:r>
              <a:rPr lang="en-US" sz="1100" dirty="0" smtClean="0"/>
              <a:t> become more and more accurate as we increase our palette size.  And with only 16 </a:t>
            </a:r>
            <a:r>
              <a:rPr lang="en-US" sz="1100" dirty="0" err="1" smtClean="0"/>
              <a:t>colours</a:t>
            </a:r>
            <a:r>
              <a:rPr lang="en-US" sz="1100" dirty="0" smtClean="0"/>
              <a:t> it already looks really good!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73" y="6297569"/>
            <a:ext cx="2592421" cy="162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60" y="4368777"/>
            <a:ext cx="1905000" cy="23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94" y="3197440"/>
            <a:ext cx="952500" cy="238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048" y="1061718"/>
            <a:ext cx="4762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8398"/>
          </a:xfrm>
        </p:spPr>
        <p:txBody>
          <a:bodyPr/>
          <a:lstStyle/>
          <a:p>
            <a:r>
              <a:rPr lang="en-US" dirty="0" smtClean="0"/>
              <a:t>More Accurate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61763"/>
            <a:ext cx="9601200" cy="4305637"/>
          </a:xfrm>
        </p:spPr>
        <p:txBody>
          <a:bodyPr/>
          <a:lstStyle/>
          <a:p>
            <a:r>
              <a:rPr lang="en-US" dirty="0" smtClean="0"/>
              <a:t>So far all of the </a:t>
            </a:r>
            <a:r>
              <a:rPr lang="en-US" dirty="0" err="1" smtClean="0"/>
              <a:t>colours</a:t>
            </a:r>
            <a:r>
              <a:rPr lang="en-US" dirty="0" smtClean="0"/>
              <a:t> we’ve been working with have been in RGB space for comparing </a:t>
            </a:r>
            <a:r>
              <a:rPr lang="en-US" dirty="0" err="1" smtClean="0"/>
              <a:t>colour</a:t>
            </a:r>
            <a:r>
              <a:rPr lang="en-US" dirty="0" smtClean="0"/>
              <a:t> distances and blends</a:t>
            </a:r>
          </a:p>
          <a:p>
            <a:r>
              <a:rPr lang="en-US" dirty="0" smtClean="0"/>
              <a:t>But our eyes don’t work exactly the same as RGB, so maybe a different </a:t>
            </a:r>
            <a:r>
              <a:rPr lang="en-US" dirty="0" err="1" smtClean="0"/>
              <a:t>colour</a:t>
            </a:r>
            <a:r>
              <a:rPr lang="en-US" dirty="0" smtClean="0"/>
              <a:t> space would produce better results</a:t>
            </a:r>
          </a:p>
          <a:p>
            <a:r>
              <a:rPr lang="en-US" dirty="0" smtClean="0"/>
              <a:t>The Lab </a:t>
            </a:r>
            <a:r>
              <a:rPr lang="en-US" dirty="0" err="1" smtClean="0"/>
              <a:t>colour</a:t>
            </a:r>
            <a:r>
              <a:rPr lang="en-US" dirty="0" smtClean="0"/>
              <a:t> space is designed for just that.  It’s 3 dimensions are Luminance (</a:t>
            </a:r>
            <a:r>
              <a:rPr lang="en-US" b="1" dirty="0" smtClean="0"/>
              <a:t>L</a:t>
            </a:r>
            <a:r>
              <a:rPr lang="en-US" dirty="0" smtClean="0"/>
              <a:t>), red-green (</a:t>
            </a:r>
            <a:r>
              <a:rPr lang="en-US" b="1" dirty="0" smtClean="0"/>
              <a:t>a</a:t>
            </a:r>
            <a:r>
              <a:rPr lang="en-US" dirty="0" smtClean="0"/>
              <a:t>) and yellow-blue (</a:t>
            </a:r>
            <a:r>
              <a:rPr lang="en-US" b="1" dirty="0" smtClean="0"/>
              <a:t>b</a:t>
            </a:r>
            <a:r>
              <a:rPr lang="en-US" dirty="0" smtClean="0"/>
              <a:t>), which are the same as our eyes</a:t>
            </a:r>
          </a:p>
          <a:p>
            <a:r>
              <a:rPr lang="en-US" dirty="0" smtClean="0"/>
              <a:t>It is very similar to the </a:t>
            </a:r>
            <a:r>
              <a:rPr lang="en-US" dirty="0" err="1" smtClean="0"/>
              <a:t>Munsell</a:t>
            </a:r>
            <a:r>
              <a:rPr lang="en-US" dirty="0" smtClean="0"/>
              <a:t> </a:t>
            </a:r>
            <a:r>
              <a:rPr lang="en-US" dirty="0" err="1" smtClean="0"/>
              <a:t>colour</a:t>
            </a:r>
            <a:r>
              <a:rPr lang="en-US" dirty="0" smtClean="0"/>
              <a:t> system</a:t>
            </a:r>
          </a:p>
          <a:p>
            <a:r>
              <a:rPr lang="en-US" dirty="0" smtClean="0"/>
              <a:t>One feature it strives for is </a:t>
            </a:r>
            <a:r>
              <a:rPr lang="en-US" dirty="0" err="1" smtClean="0"/>
              <a:t>colour</a:t>
            </a:r>
            <a:r>
              <a:rPr lang="en-US" dirty="0" smtClean="0"/>
              <a:t> uniformity, so a difference in Lab </a:t>
            </a:r>
            <a:r>
              <a:rPr lang="en-US" dirty="0" err="1" smtClean="0"/>
              <a:t>colour</a:t>
            </a:r>
            <a:r>
              <a:rPr lang="en-US" dirty="0" smtClean="0"/>
              <a:t> value should produce the same perceived difference in </a:t>
            </a:r>
            <a:r>
              <a:rPr lang="en-US" dirty="0" err="1" smtClean="0"/>
              <a:t>colour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1687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28" y="496051"/>
            <a:ext cx="2994945" cy="816785"/>
          </a:xfrm>
        </p:spPr>
        <p:txBody>
          <a:bodyPr/>
          <a:lstStyle/>
          <a:p>
            <a:r>
              <a:rPr lang="en-US" dirty="0" smtClean="0"/>
              <a:t>My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34" y="1424744"/>
            <a:ext cx="4443984" cy="823912"/>
          </a:xfrm>
        </p:spPr>
        <p:txBody>
          <a:bodyPr/>
          <a:lstStyle/>
          <a:p>
            <a:r>
              <a:rPr lang="en-US" sz="2000" dirty="0" smtClean="0"/>
              <a:t>Original</a:t>
            </a:r>
          </a:p>
          <a:p>
            <a:r>
              <a:rPr lang="en-US" sz="1600" dirty="0" smtClean="0"/>
              <a:t>Originals/lenna.png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2" y="2362653"/>
            <a:ext cx="3718542" cy="371854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01450" y="1419416"/>
            <a:ext cx="4443984" cy="823912"/>
          </a:xfrm>
        </p:spPr>
        <p:txBody>
          <a:bodyPr/>
          <a:lstStyle/>
          <a:p>
            <a:r>
              <a:rPr lang="en-US" sz="1800" dirty="0" smtClean="0"/>
              <a:t>16 </a:t>
            </a:r>
            <a:r>
              <a:rPr lang="en-US" sz="1800" dirty="0" err="1" smtClean="0"/>
              <a:t>Colour</a:t>
            </a:r>
            <a:r>
              <a:rPr lang="en-US" sz="1800" dirty="0" smtClean="0"/>
              <a:t> 8x8 Ordered Dither</a:t>
            </a:r>
          </a:p>
          <a:p>
            <a:r>
              <a:rPr lang="en-US" sz="1600" dirty="0" smtClean="0"/>
              <a:t>dithered/lenna-16c-8x8.png</a:t>
            </a:r>
            <a:endParaRPr lang="en-US" sz="1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51" y="2342888"/>
            <a:ext cx="3739250" cy="3739250"/>
          </a:xfr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8388276" y="244832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16 </a:t>
            </a:r>
            <a:r>
              <a:rPr lang="en-US" sz="2000" dirty="0" err="1" smtClean="0"/>
              <a:t>Colour</a:t>
            </a:r>
            <a:r>
              <a:rPr lang="en-US" sz="2000" dirty="0" smtClean="0"/>
              <a:t> Palette</a:t>
            </a:r>
          </a:p>
          <a:p>
            <a:r>
              <a:rPr lang="en-US" sz="1600" dirty="0" smtClean="0"/>
              <a:t>palettes/lenna-16c-palette.png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76" y="1259744"/>
            <a:ext cx="3366599" cy="210412"/>
          </a:xfrm>
          <a:prstGeom prst="rect">
            <a:avLst/>
          </a:prstGeo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578276" y="1419416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16 </a:t>
            </a:r>
            <a:r>
              <a:rPr lang="en-US" sz="1800" dirty="0" err="1" smtClean="0"/>
              <a:t>Colour</a:t>
            </a:r>
            <a:r>
              <a:rPr lang="en-US" sz="1800" dirty="0" smtClean="0"/>
              <a:t> (Lab) 8x8 Ordered Dither</a:t>
            </a:r>
          </a:p>
          <a:p>
            <a:r>
              <a:rPr lang="en-US" sz="1600" dirty="0" smtClean="0"/>
              <a:t>dithered/lenna-16c-L-8x8.png</a:t>
            </a:r>
            <a:endParaRPr lang="en-US" sz="1600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90" y="2342888"/>
            <a:ext cx="3739250" cy="3739250"/>
          </a:xfrm>
          <a:prstGeom prst="rect">
            <a:avLst/>
          </a:prstGeom>
        </p:spPr>
      </p:pic>
      <p:sp>
        <p:nvSpPr>
          <p:cNvPr id="12" name="Text Placeholder 4"/>
          <p:cNvSpPr txBox="1">
            <a:spLocks/>
          </p:cNvSpPr>
          <p:nvPr/>
        </p:nvSpPr>
        <p:spPr>
          <a:xfrm>
            <a:off x="4586590" y="239559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16 </a:t>
            </a:r>
            <a:r>
              <a:rPr lang="en-US" sz="2000" dirty="0" err="1" smtClean="0"/>
              <a:t>Colour</a:t>
            </a:r>
            <a:r>
              <a:rPr lang="en-US" sz="2000" dirty="0" smtClean="0"/>
              <a:t> (Lab) Palette</a:t>
            </a:r>
          </a:p>
          <a:p>
            <a:r>
              <a:rPr lang="en-US" sz="1600" dirty="0" smtClean="0"/>
              <a:t>palettes/lenna-16c-L-palette.png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80" y="1268963"/>
            <a:ext cx="3335440" cy="2084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1993" y="6195192"/>
            <a:ext cx="936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differences are pretty subtle but I think you can tell that the reds in the face are a bit more accurate.  Some contrast is lost however, and the image is definitely more noisy.  Overall I was hoping for a better result from the Lab </a:t>
            </a:r>
            <a:r>
              <a:rPr lang="en-US" sz="1200" dirty="0" err="1" smtClean="0"/>
              <a:t>colour</a:t>
            </a:r>
            <a:r>
              <a:rPr lang="en-US" sz="1200" dirty="0" smtClean="0"/>
              <a:t> space but I think RGB performed better overall.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535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 and Inspirations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0615"/>
          </a:xfrm>
        </p:spPr>
        <p:txBody>
          <a:bodyPr/>
          <a:lstStyle/>
          <a:p>
            <a:r>
              <a:rPr lang="en-US" dirty="0" smtClean="0"/>
              <a:t>Floyd Steinberg Dithering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71600" y="1504604"/>
            <a:ext cx="9601200" cy="4362796"/>
          </a:xfrm>
        </p:spPr>
        <p:txBody>
          <a:bodyPr/>
          <a:lstStyle/>
          <a:p>
            <a:r>
              <a:rPr lang="en-US" dirty="0" smtClean="0"/>
              <a:t>I also implemented a second type of dithering algorithm known as Floyd Steinberg dithering</a:t>
            </a:r>
          </a:p>
          <a:p>
            <a:r>
              <a:rPr lang="en-US" dirty="0" smtClean="0"/>
              <a:t>This algorithm is part of a class of algorithms known as error diffusion algorithms</a:t>
            </a:r>
          </a:p>
          <a:p>
            <a:r>
              <a:rPr lang="en-US" dirty="0" smtClean="0"/>
              <a:t>For each pixel in the image, you start by finding the nearest </a:t>
            </a:r>
            <a:r>
              <a:rPr lang="en-US" dirty="0" err="1" smtClean="0"/>
              <a:t>colour</a:t>
            </a:r>
            <a:r>
              <a:rPr lang="en-US" dirty="0" smtClean="0"/>
              <a:t> in the palette</a:t>
            </a:r>
          </a:p>
          <a:p>
            <a:r>
              <a:rPr lang="en-US" dirty="0" smtClean="0"/>
              <a:t>Next you compute the error (i.e. the difference from the palette </a:t>
            </a:r>
            <a:r>
              <a:rPr lang="en-US" dirty="0" err="1" smtClean="0"/>
              <a:t>colour</a:t>
            </a:r>
            <a:r>
              <a:rPr lang="en-US" dirty="0" smtClean="0"/>
              <a:t> to original)</a:t>
            </a:r>
          </a:p>
          <a:p>
            <a:r>
              <a:rPr lang="en-US" dirty="0" smtClean="0"/>
              <a:t>Then you distribute the error to the </a:t>
            </a:r>
            <a:r>
              <a:rPr lang="en-US" dirty="0" err="1" smtClean="0"/>
              <a:t>neighbouring</a:t>
            </a:r>
            <a:r>
              <a:rPr lang="en-US" dirty="0" smtClean="0"/>
              <a:t> pixels in different weighted amounts as shown in the picture (the current pixel is the *)</a:t>
            </a:r>
          </a:p>
          <a:p>
            <a:r>
              <a:rPr lang="en-US" dirty="0" smtClean="0"/>
              <a:t>The weightings are different for different error diffusion algorithms, but the Floyd Steinberg weighting is the most common</a:t>
            </a:r>
          </a:p>
          <a:p>
            <a:r>
              <a:rPr lang="en-US" dirty="0"/>
              <a:t>Picture credits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en.wikipedia.org/wiki/Floyd%E2%80%93Steinberg_dithering</a:t>
            </a:r>
            <a:r>
              <a:rPr lang="en-US" dirty="0" smtClean="0"/>
              <a:t>)</a:t>
            </a:r>
          </a:p>
        </p:txBody>
      </p:sp>
      <p:pic>
        <p:nvPicPr>
          <p:cNvPr id="7170" name="Picture 2" descr="http://puu.sh/v1ZKz/47d0e3d5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953" y="4876912"/>
            <a:ext cx="2422255" cy="124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21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28" y="496051"/>
            <a:ext cx="6036884" cy="8167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My Results: Black &amp; White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34" y="1424744"/>
            <a:ext cx="4443984" cy="823912"/>
          </a:xfrm>
        </p:spPr>
        <p:txBody>
          <a:bodyPr/>
          <a:lstStyle/>
          <a:p>
            <a:r>
              <a:rPr lang="en-US" sz="2000" dirty="0" smtClean="0"/>
              <a:t>Original</a:t>
            </a:r>
          </a:p>
          <a:p>
            <a:r>
              <a:rPr lang="en-US" sz="1600" dirty="0" smtClean="0"/>
              <a:t>Originals/lenna.png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2" y="2362653"/>
            <a:ext cx="3718542" cy="371854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01450" y="1419416"/>
            <a:ext cx="4443984" cy="823912"/>
          </a:xfrm>
        </p:spPr>
        <p:txBody>
          <a:bodyPr/>
          <a:lstStyle/>
          <a:p>
            <a:r>
              <a:rPr lang="en-US" sz="1800" dirty="0" smtClean="0"/>
              <a:t>B &amp; W 8x8 Ordered Dither</a:t>
            </a:r>
          </a:p>
          <a:p>
            <a:r>
              <a:rPr lang="en-US" sz="1600" dirty="0" smtClean="0"/>
              <a:t>dithered/lenna-bw-8x8.png</a:t>
            </a:r>
            <a:endParaRPr lang="en-US" sz="1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51" y="2342888"/>
            <a:ext cx="3739250" cy="3739250"/>
          </a:xfr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578276" y="1419416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B &amp; W Floyd Steinberg Dither</a:t>
            </a:r>
          </a:p>
          <a:p>
            <a:r>
              <a:rPr lang="en-US" sz="1600" dirty="0" smtClean="0"/>
              <a:t>dithered/lenna-bw-FS.png</a:t>
            </a:r>
            <a:endParaRPr lang="en-US" sz="1600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90" y="2342888"/>
            <a:ext cx="3739250" cy="373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1993" y="6195192"/>
            <a:ext cx="936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Floyd Steinberg does great here.  Clearly better than the 8x8 ordered dithering.  There is far better contrast and detail.  The dithering has far less noticeable patterns.  </a:t>
            </a:r>
            <a:r>
              <a:rPr lang="en-US" sz="1200" dirty="0" smtClean="0"/>
              <a:t>Overall </a:t>
            </a:r>
            <a:r>
              <a:rPr lang="en-US" sz="1200" dirty="0" smtClean="0"/>
              <a:t>it’s just much more </a:t>
            </a:r>
            <a:r>
              <a:rPr lang="en-US" sz="1200" dirty="0" smtClean="0"/>
              <a:t>pleasing </a:t>
            </a:r>
            <a:r>
              <a:rPr lang="en-US" sz="1200" dirty="0" smtClean="0"/>
              <a:t>to the eye.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606174" y="496051"/>
            <a:ext cx="230161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Moiré Alert!</a:t>
            </a:r>
          </a:p>
          <a:p>
            <a:r>
              <a:rPr lang="en-US" sz="1100" dirty="0" smtClean="0"/>
              <a:t>(look using different photo viewer)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2371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28" y="496051"/>
            <a:ext cx="2994945" cy="816785"/>
          </a:xfrm>
        </p:spPr>
        <p:txBody>
          <a:bodyPr>
            <a:noAutofit/>
          </a:bodyPr>
          <a:lstStyle/>
          <a:p>
            <a:r>
              <a:rPr lang="en-US" sz="3200" dirty="0" smtClean="0"/>
              <a:t>Now with </a:t>
            </a:r>
            <a:r>
              <a:rPr lang="en-US" sz="3200" dirty="0" err="1" smtClean="0"/>
              <a:t>colour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34" y="1424744"/>
            <a:ext cx="4443984" cy="823912"/>
          </a:xfrm>
        </p:spPr>
        <p:txBody>
          <a:bodyPr/>
          <a:lstStyle/>
          <a:p>
            <a:r>
              <a:rPr lang="en-US" sz="2000" dirty="0" smtClean="0"/>
              <a:t>Original</a:t>
            </a:r>
          </a:p>
          <a:p>
            <a:r>
              <a:rPr lang="en-US" sz="1600" dirty="0" smtClean="0"/>
              <a:t>Originals/lenna.png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2" y="2362653"/>
            <a:ext cx="3718542" cy="371854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01450" y="1419416"/>
            <a:ext cx="4443984" cy="823912"/>
          </a:xfrm>
        </p:spPr>
        <p:txBody>
          <a:bodyPr/>
          <a:lstStyle/>
          <a:p>
            <a:r>
              <a:rPr lang="en-US" sz="1800" dirty="0" smtClean="0"/>
              <a:t>16 </a:t>
            </a:r>
            <a:r>
              <a:rPr lang="en-US" sz="1800" dirty="0" err="1" smtClean="0"/>
              <a:t>Colour</a:t>
            </a:r>
            <a:r>
              <a:rPr lang="en-US" sz="1800" dirty="0" smtClean="0"/>
              <a:t> 8x8 Ordered Dither</a:t>
            </a:r>
          </a:p>
          <a:p>
            <a:r>
              <a:rPr lang="en-US" sz="1600" dirty="0" smtClean="0"/>
              <a:t>dithered/lenna-16c-8x8.png</a:t>
            </a:r>
            <a:endParaRPr lang="en-US" sz="1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51" y="2342888"/>
            <a:ext cx="3739250" cy="3739250"/>
          </a:xfr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6628865" y="379179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16 </a:t>
            </a:r>
            <a:r>
              <a:rPr lang="en-US" sz="2000" dirty="0" err="1" smtClean="0"/>
              <a:t>Colour</a:t>
            </a:r>
            <a:r>
              <a:rPr lang="en-US" sz="2000" dirty="0" smtClean="0"/>
              <a:t> Palette</a:t>
            </a:r>
          </a:p>
          <a:p>
            <a:r>
              <a:rPr lang="en-US" sz="1600" dirty="0" smtClean="0"/>
              <a:t>palettes/lenna-16c-palette.png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40" y="1308882"/>
            <a:ext cx="3366599" cy="210412"/>
          </a:xfrm>
          <a:prstGeom prst="rect">
            <a:avLst/>
          </a:prstGeo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578276" y="1419416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16 </a:t>
            </a:r>
            <a:r>
              <a:rPr lang="en-US" sz="1800" dirty="0" err="1" smtClean="0"/>
              <a:t>Colour</a:t>
            </a:r>
            <a:r>
              <a:rPr lang="en-US" sz="1800" dirty="0" smtClean="0"/>
              <a:t> Floyd Steinberg Dither</a:t>
            </a:r>
          </a:p>
          <a:p>
            <a:r>
              <a:rPr lang="en-US" sz="1600" dirty="0" smtClean="0"/>
              <a:t>dithered/lenna-16c-FS.png</a:t>
            </a:r>
            <a:endParaRPr lang="en-US" sz="1600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90" y="2342888"/>
            <a:ext cx="3739250" cy="373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0761" y="6195192"/>
            <a:ext cx="9510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Both dithering algorithms are using the same calculated 16 </a:t>
            </a:r>
            <a:r>
              <a:rPr lang="en-US" sz="1100" dirty="0" err="1" smtClean="0"/>
              <a:t>colour</a:t>
            </a:r>
            <a:r>
              <a:rPr lang="en-US" sz="1100" dirty="0" smtClean="0"/>
              <a:t> palette, but as you can see, the 8x8 ordered dithering definitely beats the Floyd Steinberg.  There is quite a lot of visible banding and more noise overall with odd </a:t>
            </a:r>
            <a:r>
              <a:rPr lang="en-US" sz="1100" dirty="0" err="1" smtClean="0"/>
              <a:t>colour</a:t>
            </a:r>
            <a:r>
              <a:rPr lang="en-US" sz="1100" dirty="0" smtClean="0"/>
              <a:t> speckles.  This was quite surprising as it did so well on the black and white test.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4021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99877"/>
          </a:xfrm>
        </p:spPr>
        <p:txBody>
          <a:bodyPr/>
          <a:lstStyle/>
          <a:p>
            <a:r>
              <a:rPr lang="en-US" dirty="0" smtClean="0"/>
              <a:t>Why is this?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71600" y="1685677"/>
            <a:ext cx="9601200" cy="4316771"/>
          </a:xfrm>
        </p:spPr>
        <p:txBody>
          <a:bodyPr>
            <a:normAutofit/>
          </a:bodyPr>
          <a:lstStyle/>
          <a:p>
            <a:r>
              <a:rPr lang="en-US" dirty="0" smtClean="0"/>
              <a:t>The reason lies in the algorithm</a:t>
            </a:r>
          </a:p>
          <a:p>
            <a:r>
              <a:rPr lang="en-US" dirty="0" smtClean="0"/>
              <a:t>The Floyd Steinberg algorithm passes off the error onto </a:t>
            </a:r>
            <a:r>
              <a:rPr lang="en-US" dirty="0" err="1" smtClean="0"/>
              <a:t>neighbouring</a:t>
            </a:r>
            <a:r>
              <a:rPr lang="en-US" dirty="0" smtClean="0"/>
              <a:t> pixels, relying on them to correct the error in the future</a:t>
            </a:r>
          </a:p>
          <a:p>
            <a:r>
              <a:rPr lang="en-US" dirty="0" smtClean="0"/>
              <a:t>For example, if the closest </a:t>
            </a:r>
            <a:r>
              <a:rPr lang="en-US" dirty="0" err="1" smtClean="0"/>
              <a:t>colour</a:t>
            </a:r>
            <a:r>
              <a:rPr lang="en-US" dirty="0" smtClean="0"/>
              <a:t> in the palette is too blue, then it will subtract blue from the </a:t>
            </a:r>
            <a:r>
              <a:rPr lang="en-US" dirty="0" err="1" smtClean="0"/>
              <a:t>neighbouring</a:t>
            </a:r>
            <a:r>
              <a:rPr lang="en-US" dirty="0" smtClean="0"/>
              <a:t> pixels, so they will be less blue to compensate</a:t>
            </a:r>
          </a:p>
          <a:p>
            <a:r>
              <a:rPr lang="en-US" dirty="0" smtClean="0"/>
              <a:t>This will then average out in the viewers eyes and result in the </a:t>
            </a:r>
            <a:r>
              <a:rPr lang="en-US" dirty="0" smtClean="0"/>
              <a:t>correct </a:t>
            </a:r>
            <a:r>
              <a:rPr lang="en-US" dirty="0" smtClean="0"/>
              <a:t>amount of blue</a:t>
            </a:r>
          </a:p>
          <a:p>
            <a:r>
              <a:rPr lang="en-US" dirty="0" smtClean="0"/>
              <a:t>The problem here is that the palette we’ve chosen is too narrow, when the error gets passed on, there are no other </a:t>
            </a:r>
            <a:r>
              <a:rPr lang="en-US" dirty="0" err="1" smtClean="0"/>
              <a:t>colours</a:t>
            </a:r>
            <a:r>
              <a:rPr lang="en-US" dirty="0" smtClean="0"/>
              <a:t> in the palette than can accommodate that error</a:t>
            </a:r>
          </a:p>
          <a:p>
            <a:r>
              <a:rPr lang="en-US" dirty="0" smtClean="0"/>
              <a:t>And so as a result you get large bands where no error is accounted for, followed by weird </a:t>
            </a:r>
            <a:r>
              <a:rPr lang="en-US" dirty="0" err="1" smtClean="0"/>
              <a:t>coloured</a:t>
            </a:r>
            <a:r>
              <a:rPr lang="en-US" dirty="0" smtClean="0"/>
              <a:t> speckles to overcompensate once the error </a:t>
            </a:r>
            <a:r>
              <a:rPr lang="en-US" dirty="0" smtClean="0"/>
              <a:t>balloons and pops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59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2412"/>
          </a:xfrm>
        </p:spPr>
        <p:txBody>
          <a:bodyPr/>
          <a:lstStyle/>
          <a:p>
            <a:r>
              <a:rPr lang="en-US" dirty="0" smtClean="0"/>
              <a:t>Can I fix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6649"/>
            <a:ext cx="4663440" cy="5096787"/>
          </a:xfrm>
        </p:spPr>
        <p:txBody>
          <a:bodyPr/>
          <a:lstStyle/>
          <a:p>
            <a:r>
              <a:rPr lang="en-US" dirty="0" smtClean="0"/>
              <a:t>I attempted to fix this problem by adding some more </a:t>
            </a:r>
            <a:r>
              <a:rPr lang="en-US" dirty="0" err="1" smtClean="0"/>
              <a:t>colours</a:t>
            </a:r>
            <a:r>
              <a:rPr lang="en-US" dirty="0" smtClean="0"/>
              <a:t> to the palette to help deal with this accumulated error</a:t>
            </a:r>
          </a:p>
          <a:p>
            <a:r>
              <a:rPr lang="en-US" dirty="0" smtClean="0"/>
              <a:t>I added Red, Green, Blue, Cyan, Magenta, Yellow, Black, and White in an attempt to cover all my bases</a:t>
            </a:r>
          </a:p>
          <a:p>
            <a:r>
              <a:rPr lang="en-US" dirty="0" smtClean="0"/>
              <a:t>The result was better on average, but there was still far too much random speckling</a:t>
            </a:r>
          </a:p>
          <a:p>
            <a:r>
              <a:rPr lang="en-US" dirty="0" smtClean="0"/>
              <a:t>Floyd Steinberg simply doesn’t perform well with this type of palette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4" y="1142006"/>
            <a:ext cx="4876800" cy="487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2200" y="457537"/>
            <a:ext cx="494637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 (16 + 8) </a:t>
            </a:r>
            <a:r>
              <a:rPr lang="en-US" dirty="0" err="1"/>
              <a:t>Colour</a:t>
            </a:r>
            <a:r>
              <a:rPr lang="en-US" dirty="0"/>
              <a:t> Floyd Steinberg Dither</a:t>
            </a:r>
          </a:p>
          <a:p>
            <a:r>
              <a:rPr lang="en-US" sz="1600" dirty="0" smtClean="0"/>
              <a:t>dithered/lenna-24c-FS.png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146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28" y="496051"/>
            <a:ext cx="4343256" cy="816785"/>
          </a:xfrm>
        </p:spPr>
        <p:txBody>
          <a:bodyPr>
            <a:noAutofit/>
          </a:bodyPr>
          <a:lstStyle/>
          <a:p>
            <a:r>
              <a:rPr lang="en-US" sz="3200" dirty="0" smtClean="0"/>
              <a:t>Using a varied palette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34" y="1424744"/>
            <a:ext cx="4443984" cy="823912"/>
          </a:xfrm>
        </p:spPr>
        <p:txBody>
          <a:bodyPr/>
          <a:lstStyle/>
          <a:p>
            <a:r>
              <a:rPr lang="en-US" sz="2000" dirty="0" smtClean="0"/>
              <a:t>Original</a:t>
            </a:r>
          </a:p>
          <a:p>
            <a:r>
              <a:rPr lang="en-US" sz="1600" dirty="0" smtClean="0"/>
              <a:t>Originals/lenna.png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2" y="2306996"/>
            <a:ext cx="3718542" cy="371854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01450" y="1419416"/>
            <a:ext cx="4443984" cy="823912"/>
          </a:xfrm>
        </p:spPr>
        <p:txBody>
          <a:bodyPr/>
          <a:lstStyle/>
          <a:p>
            <a:r>
              <a:rPr lang="en-US" sz="1800" dirty="0" smtClean="0"/>
              <a:t>EGA16 8x8 Ordered Dither</a:t>
            </a:r>
          </a:p>
          <a:p>
            <a:r>
              <a:rPr lang="en-US" sz="1600" dirty="0" smtClean="0"/>
              <a:t>dithered/lenna-ega16-8x8.png</a:t>
            </a:r>
            <a:endParaRPr lang="en-US" sz="1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51" y="2287231"/>
            <a:ext cx="3739250" cy="3739250"/>
          </a:xfr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6628865" y="379179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EGA16 Palette</a:t>
            </a:r>
          </a:p>
          <a:p>
            <a:r>
              <a:rPr lang="en-US" sz="1600" dirty="0" smtClean="0"/>
              <a:t>palettes/ega16-palette.png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43" y="1308882"/>
            <a:ext cx="3366592" cy="210412"/>
          </a:xfrm>
          <a:prstGeom prst="rect">
            <a:avLst/>
          </a:prstGeo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578276" y="1419416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EGA16 Floyd Steinberg Dither</a:t>
            </a:r>
          </a:p>
          <a:p>
            <a:r>
              <a:rPr lang="en-US" sz="1600" dirty="0" smtClean="0"/>
              <a:t>dithered/lenna-ega16-FS.png</a:t>
            </a:r>
            <a:endParaRPr lang="en-US" sz="1600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90" y="2287231"/>
            <a:ext cx="3739250" cy="373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0868" y="6083878"/>
            <a:ext cx="100106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Both dithering algorithms are using the same EGA16 </a:t>
            </a:r>
            <a:r>
              <a:rPr lang="en-US" sz="1100" dirty="0" err="1" smtClean="0"/>
              <a:t>colour</a:t>
            </a:r>
            <a:r>
              <a:rPr lang="en-US" sz="1100" dirty="0" smtClean="0"/>
              <a:t> palette, and as you can see, the Floyd Steinberg now far outperforms the 8x8 ordered dithering.  The 8x8 ordered dithering can’t deal with such a wide palette, and it fumbles.  In contrast, this is where the Floyd Steinberg algorithm shines.  It is worth noting however that the custom 16 </a:t>
            </a:r>
            <a:r>
              <a:rPr lang="en-US" sz="1100" dirty="0" err="1" smtClean="0"/>
              <a:t>colour</a:t>
            </a:r>
            <a:r>
              <a:rPr lang="en-US" sz="1100" dirty="0" smtClean="0"/>
              <a:t> palette using 8x8 ordered dithering is better than both of them, but computing palettes takes a long time, and speed can be important.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078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28" y="496051"/>
            <a:ext cx="4343256" cy="816785"/>
          </a:xfrm>
        </p:spPr>
        <p:txBody>
          <a:bodyPr>
            <a:noAutofit/>
          </a:bodyPr>
          <a:lstStyle/>
          <a:p>
            <a:r>
              <a:rPr lang="en-US" sz="3200" dirty="0" smtClean="0"/>
              <a:t>Using a bad palette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34" y="1424744"/>
            <a:ext cx="4443984" cy="823912"/>
          </a:xfrm>
        </p:spPr>
        <p:txBody>
          <a:bodyPr/>
          <a:lstStyle/>
          <a:p>
            <a:r>
              <a:rPr lang="en-US" sz="2000" dirty="0" smtClean="0"/>
              <a:t>Original</a:t>
            </a:r>
          </a:p>
          <a:p>
            <a:r>
              <a:rPr lang="en-US" sz="1600" dirty="0" smtClean="0"/>
              <a:t>Originals/lenna.png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2" y="2306996"/>
            <a:ext cx="3718542" cy="371854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01450" y="1419416"/>
            <a:ext cx="4443984" cy="823912"/>
          </a:xfrm>
        </p:spPr>
        <p:txBody>
          <a:bodyPr/>
          <a:lstStyle/>
          <a:p>
            <a:r>
              <a:rPr lang="en-US" sz="1800" dirty="0" smtClean="0"/>
              <a:t>Blueish 8x8 Ordered Dither</a:t>
            </a:r>
          </a:p>
          <a:p>
            <a:r>
              <a:rPr lang="en-US" sz="1600" dirty="0" smtClean="0"/>
              <a:t>dithered/lenna-blueish-8x8.png</a:t>
            </a:r>
            <a:endParaRPr lang="en-US" sz="1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51" y="2287231"/>
            <a:ext cx="3739250" cy="3739250"/>
          </a:xfr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6628865" y="379179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Blueish Palette</a:t>
            </a:r>
          </a:p>
          <a:p>
            <a:r>
              <a:rPr lang="en-US" sz="1600" dirty="0" smtClean="0"/>
              <a:t>palettes/blueish-palette.png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43" y="1320572"/>
            <a:ext cx="3366592" cy="187032"/>
          </a:xfrm>
          <a:prstGeom prst="rect">
            <a:avLst/>
          </a:prstGeo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578276" y="1419416"/>
            <a:ext cx="444398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Blueish Floyd Steinberg Dither</a:t>
            </a:r>
          </a:p>
          <a:p>
            <a:r>
              <a:rPr lang="en-US" sz="1600" dirty="0" smtClean="0"/>
              <a:t>dithered/lenna-blueish-FS.png</a:t>
            </a:r>
            <a:endParaRPr lang="en-US" sz="1600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90" y="2287231"/>
            <a:ext cx="3739250" cy="373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82428" y="6083878"/>
            <a:ext cx="7947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Both dithering algorithms are now using a palette that is more skewed towards blueish tones.  The original image is clearly a very red-orange image so this is a bad palette selection.  However the Floyd Steinberg still does pretty good.  It’s more blue than it should be </a:t>
            </a:r>
            <a:r>
              <a:rPr lang="en-US" sz="1200" dirty="0" smtClean="0"/>
              <a:t>but that’s expected.  </a:t>
            </a:r>
            <a:r>
              <a:rPr lang="en-US" sz="1200" dirty="0" smtClean="0"/>
              <a:t>The 8x8 ordered dithering is again pretty bad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01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top performer in </a:t>
            </a:r>
            <a:r>
              <a:rPr lang="en-US" dirty="0" err="1" smtClean="0"/>
              <a:t>colour</a:t>
            </a:r>
            <a:r>
              <a:rPr lang="en-US" dirty="0" smtClean="0"/>
              <a:t> is the 8x8 ordered dithering with a custom palette</a:t>
            </a:r>
          </a:p>
          <a:p>
            <a:r>
              <a:rPr lang="en-US" dirty="0" smtClean="0"/>
              <a:t>An </a:t>
            </a:r>
            <a:r>
              <a:rPr lang="en-US" dirty="0" err="1" smtClean="0"/>
              <a:t>honourable</a:t>
            </a:r>
            <a:r>
              <a:rPr lang="en-US" dirty="0" smtClean="0"/>
              <a:t> mention goes to Floyd Steinberg for doing well with a totally inappropriate palette</a:t>
            </a:r>
          </a:p>
          <a:p>
            <a:r>
              <a:rPr lang="en-US" dirty="0" smtClean="0"/>
              <a:t>EGA16 was the cause of many artists’ rage back in it’s day and Floyd Steinberg does very well with it</a:t>
            </a:r>
          </a:p>
          <a:p>
            <a:r>
              <a:rPr lang="en-US" dirty="0" smtClean="0"/>
              <a:t>Floyd Steinberg takes first place in black and white dithering with a good margin</a:t>
            </a:r>
          </a:p>
          <a:p>
            <a:r>
              <a:rPr lang="en-US" dirty="0" smtClean="0"/>
              <a:t>Black and white ordered 8x8 dithering still performs respectably</a:t>
            </a:r>
          </a:p>
          <a:p>
            <a:r>
              <a:rPr lang="en-US" dirty="0" err="1" smtClean="0"/>
              <a:t>Goobye</a:t>
            </a:r>
            <a:r>
              <a:rPr lang="en-US" dirty="0" smtClean="0"/>
              <a:t> </a:t>
            </a:r>
            <a:r>
              <a:rPr lang="en-US" dirty="0" err="1" smtClean="0"/>
              <a:t>Lenna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800" b="1" dirty="0" smtClean="0"/>
              <a:t>Moral: Chose the right dithering technique for the right job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1" y="514633"/>
            <a:ext cx="2283127" cy="17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04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fun with what we’ve built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455" y="197292"/>
            <a:ext cx="9601200" cy="478569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Pixelism</a:t>
            </a:r>
            <a:r>
              <a:rPr lang="en-US" sz="2400" dirty="0"/>
              <a:t> </a:t>
            </a:r>
            <a:r>
              <a:rPr lang="en-US" sz="1400" dirty="0" smtClean="0"/>
              <a:t>(dithered/sunday-ega16-FS.png)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55" y="675861"/>
            <a:ext cx="9013943" cy="6056242"/>
          </a:xfrm>
        </p:spPr>
      </p:pic>
    </p:spTree>
    <p:extLst>
      <p:ext uri="{BB962C8B-B14F-4D97-AF65-F5344CB8AC3E}">
        <p14:creationId xmlns:p14="http://schemas.microsoft.com/office/powerpoint/2010/main" val="147300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5042"/>
          </a:xfrm>
        </p:spPr>
        <p:txBody>
          <a:bodyPr/>
          <a:lstStyle/>
          <a:p>
            <a:r>
              <a:rPr lang="en-US" dirty="0" smtClean="0"/>
              <a:t>What is image dithering?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1480842"/>
            <a:ext cx="10078630" cy="2031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b="1" dirty="0"/>
              <a:t>Dither</a:t>
            </a:r>
            <a:r>
              <a:rPr lang="en-US" dirty="0"/>
              <a:t> is an intentionally applied form of </a:t>
            </a:r>
            <a:r>
              <a:rPr lang="en-US" dirty="0" smtClean="0"/>
              <a:t>noise</a:t>
            </a:r>
            <a:r>
              <a:rPr lang="en-US" dirty="0"/>
              <a:t> used to randomize </a:t>
            </a:r>
            <a:r>
              <a:rPr lang="en-US" dirty="0" smtClean="0"/>
              <a:t>quantization error, </a:t>
            </a:r>
            <a:r>
              <a:rPr lang="en-US" dirty="0"/>
              <a:t>preventing large-scale patterns such as </a:t>
            </a:r>
            <a:r>
              <a:rPr lang="en-US" dirty="0" smtClean="0"/>
              <a:t>color banding</a:t>
            </a:r>
            <a:r>
              <a:rPr lang="en-US" dirty="0"/>
              <a:t> in images</a:t>
            </a:r>
            <a:r>
              <a:rPr lang="en-US" dirty="0" smtClean="0"/>
              <a:t>.”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en.wikipedia.org/wiki/Dither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simpler terms, it’s a technique we use when reducing the </a:t>
            </a:r>
            <a:r>
              <a:rPr lang="en-US" dirty="0" err="1" smtClean="0"/>
              <a:t>colour</a:t>
            </a:r>
            <a:r>
              <a:rPr lang="en-US" dirty="0" smtClean="0"/>
              <a:t> palette of an image to make it look better to our eyes</a:t>
            </a:r>
          </a:p>
          <a:p>
            <a:r>
              <a:rPr lang="en-US" dirty="0" smtClean="0"/>
              <a:t>i.e.	Going from this (256 </a:t>
            </a:r>
            <a:r>
              <a:rPr lang="en-US" dirty="0" err="1" smtClean="0"/>
              <a:t>colour</a:t>
            </a:r>
            <a:r>
              <a:rPr lang="en-US" dirty="0" smtClean="0"/>
              <a:t> grayscale)</a:t>
            </a:r>
            <a:r>
              <a:rPr lang="en-US" dirty="0"/>
              <a:t> </a:t>
            </a:r>
            <a:r>
              <a:rPr lang="en-US" dirty="0" smtClean="0"/>
              <a:t>                     to this (2 </a:t>
            </a:r>
            <a:r>
              <a:rPr lang="en-US" dirty="0" err="1" smtClean="0"/>
              <a:t>colour</a:t>
            </a:r>
            <a:r>
              <a:rPr lang="en-US" dirty="0" smtClean="0"/>
              <a:t> black and white)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4" t="42312" r="27157" b="23175"/>
          <a:stretch/>
        </p:blipFill>
        <p:spPr>
          <a:xfrm>
            <a:off x="2306230" y="3571284"/>
            <a:ext cx="3254634" cy="3091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0" t="42865" r="27489" b="23617"/>
          <a:stretch/>
        </p:blipFill>
        <p:spPr>
          <a:xfrm>
            <a:off x="8080098" y="3571284"/>
            <a:ext cx="3305396" cy="30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7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938843"/>
          </a:xfrm>
        </p:spPr>
        <p:txBody>
          <a:bodyPr/>
          <a:lstStyle/>
          <a:p>
            <a:r>
              <a:rPr lang="en-US" sz="5400" dirty="0" err="1" smtClean="0"/>
              <a:t>Pixelism</a:t>
            </a:r>
            <a:r>
              <a:rPr lang="en-US" sz="5400" dirty="0" smtClean="0"/>
              <a:t> Explained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9287" y="2727297"/>
            <a:ext cx="8692912" cy="2315219"/>
          </a:xfrm>
        </p:spPr>
        <p:txBody>
          <a:bodyPr>
            <a:normAutofit/>
          </a:bodyPr>
          <a:lstStyle/>
          <a:p>
            <a:pPr algn="l"/>
            <a:r>
              <a:rPr lang="en-US" sz="1600" dirty="0" smtClean="0"/>
              <a:t>Original: </a:t>
            </a:r>
            <a:r>
              <a:rPr lang="en-US" sz="1600" i="1" dirty="0"/>
              <a:t>A Sunday Afternoon on the Island of La Grande </a:t>
            </a:r>
            <a:r>
              <a:rPr lang="en-US" sz="1600" i="1" dirty="0" err="1" smtClean="0"/>
              <a:t>Jatte</a:t>
            </a:r>
            <a:r>
              <a:rPr lang="en-US" sz="1600" i="1" dirty="0" smtClean="0"/>
              <a:t>, Georges-</a:t>
            </a:r>
            <a:r>
              <a:rPr lang="en-US" sz="1600" i="1" dirty="0" err="1" smtClean="0"/>
              <a:t>Pierres</a:t>
            </a:r>
            <a:r>
              <a:rPr lang="en-US" sz="1600" i="1" dirty="0" smtClean="0"/>
              <a:t> Seurat 1884-1886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This was one of the pieces I was most excited to do.  Dithering is sort of like a modern version of pointillism so it seemed like the perfect piece.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I used the EGA16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with Floyd Steinberg dithering.  The image has such a wide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range that EGA16 does a great job representing it, and the more random nature of the noise really captures that pointillism aesthetic.</a:t>
            </a:r>
            <a:endParaRPr lang="en-US" sz="1600" dirty="0"/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38" y="5229313"/>
            <a:ext cx="3684644" cy="23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1714" y="5526157"/>
            <a:ext cx="2337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palettes/ega16-palette.png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731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27" y="166977"/>
            <a:ext cx="9601200" cy="562555"/>
          </a:xfrm>
        </p:spPr>
        <p:txBody>
          <a:bodyPr>
            <a:noAutofit/>
          </a:bodyPr>
          <a:lstStyle/>
          <a:p>
            <a:r>
              <a:rPr lang="en-US" sz="2000" dirty="0"/>
              <a:t>Palette </a:t>
            </a:r>
            <a:r>
              <a:rPr lang="en-US" sz="2000" dirty="0" smtClean="0"/>
              <a:t>de Seurat </a:t>
            </a:r>
            <a:r>
              <a:rPr lang="en-US" sz="1400" dirty="0" smtClean="0"/>
              <a:t>(dithered/sunday-seurat-FS.png)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27" y="657971"/>
            <a:ext cx="8763910" cy="5888252"/>
          </a:xfrm>
        </p:spPr>
      </p:pic>
    </p:spTree>
    <p:extLst>
      <p:ext uri="{BB962C8B-B14F-4D97-AF65-F5344CB8AC3E}">
        <p14:creationId xmlns:p14="http://schemas.microsoft.com/office/powerpoint/2010/main" val="194725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390889"/>
            <a:ext cx="8361229" cy="533327"/>
          </a:xfrm>
        </p:spPr>
        <p:txBody>
          <a:bodyPr/>
          <a:lstStyle/>
          <a:p>
            <a:r>
              <a:rPr lang="en-US" sz="3200" dirty="0" smtClean="0"/>
              <a:t>Palette de </a:t>
            </a:r>
            <a:r>
              <a:rPr lang="en-US" sz="3200" dirty="0" err="1" smtClean="0"/>
              <a:t>seurat</a:t>
            </a:r>
            <a:r>
              <a:rPr lang="en-US" sz="3200" dirty="0" smtClean="0"/>
              <a:t> Explained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9285" y="2051437"/>
            <a:ext cx="8692912" cy="252056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dirty="0" smtClean="0"/>
              <a:t>Original: </a:t>
            </a:r>
            <a:r>
              <a:rPr lang="en-US" sz="1600" i="1" dirty="0"/>
              <a:t>A Sunday Afternoon on the Island of La Grande </a:t>
            </a:r>
            <a:r>
              <a:rPr lang="en-US" sz="1600" i="1" dirty="0" err="1" smtClean="0"/>
              <a:t>Jatte</a:t>
            </a:r>
            <a:r>
              <a:rPr lang="en-US" sz="1600" i="1" dirty="0" smtClean="0"/>
              <a:t>, Georges-</a:t>
            </a:r>
            <a:r>
              <a:rPr lang="en-US" sz="1600" i="1" dirty="0" err="1" smtClean="0"/>
              <a:t>Pierres</a:t>
            </a:r>
            <a:r>
              <a:rPr lang="en-US" sz="1600" i="1" dirty="0" smtClean="0"/>
              <a:t> Seurat 1884-1886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Inspired by this image of Seurat’s palette I decided pick out some of the main </a:t>
            </a:r>
            <a:r>
              <a:rPr lang="en-US" sz="1600" i="1" dirty="0" err="1" smtClean="0"/>
              <a:t>colours</a:t>
            </a:r>
            <a:r>
              <a:rPr lang="en-US" sz="1600" i="1" dirty="0"/>
              <a:t> </a:t>
            </a:r>
            <a:r>
              <a:rPr lang="en-US" sz="1600" i="1" dirty="0" smtClean="0"/>
              <a:t>in the picture and use that as a palette for the same piece.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I </a:t>
            </a:r>
            <a:r>
              <a:rPr lang="en-US" sz="1600" i="1" dirty="0" smtClean="0"/>
              <a:t>used this 16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</a:t>
            </a:r>
            <a:r>
              <a:rPr lang="en-US" sz="1600" i="1" dirty="0" smtClean="0"/>
              <a:t>custom palette </a:t>
            </a:r>
            <a:r>
              <a:rPr lang="en-US" sz="1600" i="1" dirty="0" smtClean="0"/>
              <a:t>with Floyd Steinberg dithering.  The palette was still pretty varied and this kept with the pointillism style better.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The result is a much sadder looking piece with more muted </a:t>
            </a:r>
            <a:r>
              <a:rPr lang="en-US" sz="1600" i="1" dirty="0" err="1" smtClean="0"/>
              <a:t>colours</a:t>
            </a:r>
            <a:r>
              <a:rPr lang="en-US" sz="1600" i="1" dirty="0" smtClean="0"/>
              <a:t> and a green wash to all the shadows.  Perhaps Seurat was just sad </a:t>
            </a:r>
            <a:r>
              <a:rPr lang="en-US" sz="1600" i="1" dirty="0" smtClean="0"/>
              <a:t>the </a:t>
            </a:r>
            <a:r>
              <a:rPr lang="en-US" sz="1600" i="1" dirty="0" smtClean="0"/>
              <a:t>day he was painting with this palette.</a:t>
            </a:r>
            <a:endParaRPr lang="en-US" sz="16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66" y="4811929"/>
            <a:ext cx="2097024" cy="1514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46" y="4907344"/>
            <a:ext cx="2381250" cy="238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812" y="5247861"/>
            <a:ext cx="2337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palettes/seurat-palette.png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44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0824" y="222636"/>
            <a:ext cx="9601200" cy="562555"/>
          </a:xfrm>
        </p:spPr>
        <p:txBody>
          <a:bodyPr>
            <a:noAutofit/>
          </a:bodyPr>
          <a:lstStyle/>
          <a:p>
            <a:r>
              <a:rPr lang="en-US" sz="2000" dirty="0" smtClean="0"/>
              <a:t>Muted </a:t>
            </a:r>
            <a:r>
              <a:rPr lang="en-US" sz="1400" dirty="0" smtClean="0"/>
              <a:t>(dithered/millet-8c-8x8.png)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24" y="657971"/>
            <a:ext cx="7360315" cy="5888252"/>
          </a:xfrm>
        </p:spPr>
      </p:pic>
    </p:spTree>
    <p:extLst>
      <p:ext uri="{BB962C8B-B14F-4D97-AF65-F5344CB8AC3E}">
        <p14:creationId xmlns:p14="http://schemas.microsoft.com/office/powerpoint/2010/main" val="214060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390889"/>
            <a:ext cx="8361229" cy="533327"/>
          </a:xfrm>
        </p:spPr>
        <p:txBody>
          <a:bodyPr/>
          <a:lstStyle/>
          <a:p>
            <a:r>
              <a:rPr lang="en-US" sz="3200" dirty="0" smtClean="0"/>
              <a:t>MUTED Explained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9285" y="2051437"/>
            <a:ext cx="8692912" cy="252056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600" dirty="0" smtClean="0"/>
              <a:t>Original: The Gleaners</a:t>
            </a:r>
            <a:r>
              <a:rPr lang="en-US" sz="1600" i="1" dirty="0"/>
              <a:t>, </a:t>
            </a:r>
            <a:r>
              <a:rPr lang="en-US" sz="1600" i="1" dirty="0" smtClean="0"/>
              <a:t>Jean-François </a:t>
            </a:r>
            <a:r>
              <a:rPr lang="en-US" sz="1600" i="1" dirty="0"/>
              <a:t>Millet </a:t>
            </a:r>
            <a:r>
              <a:rPr lang="en-US" sz="1600" i="1" dirty="0" smtClean="0"/>
              <a:t>1857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I wanted to do a French realism painting that really emphasized the dull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palette.  I found that a </a:t>
            </a:r>
            <a:r>
              <a:rPr lang="en-US" sz="1600" i="1" dirty="0" smtClean="0"/>
              <a:t>small dynamic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</a:t>
            </a:r>
            <a:r>
              <a:rPr lang="en-US" sz="1600" i="1" dirty="0" smtClean="0"/>
              <a:t>palette has a tendency to make the </a:t>
            </a:r>
            <a:r>
              <a:rPr lang="en-US" sz="1600" i="1" dirty="0" err="1" smtClean="0"/>
              <a:t>colours</a:t>
            </a:r>
            <a:r>
              <a:rPr lang="en-US" sz="1600" i="1" dirty="0" smtClean="0"/>
              <a:t> very muted.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And this definitely turned out to be the case.  Just looking at that palette image alone is depressing.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This image used 8x8 ordered dithering to best deal with the narrow palette</a:t>
            </a:r>
            <a:endParaRPr lang="en-US" sz="16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71" y="4907344"/>
            <a:ext cx="1905000" cy="238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811" y="5247861"/>
            <a:ext cx="2417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palettes/millet-8c-palette.png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5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0824" y="279424"/>
            <a:ext cx="9601200" cy="562555"/>
          </a:xfrm>
        </p:spPr>
        <p:txBody>
          <a:bodyPr>
            <a:noAutofit/>
          </a:bodyPr>
          <a:lstStyle/>
          <a:p>
            <a:r>
              <a:rPr lang="en-US" sz="2000" dirty="0" smtClean="0"/>
              <a:t>Pixy </a:t>
            </a:r>
            <a:r>
              <a:rPr lang="en-US" sz="1400" dirty="0" smtClean="0"/>
              <a:t>(dithered/gypsy-6c-8x8.png)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24" y="841979"/>
            <a:ext cx="7360315" cy="5520236"/>
          </a:xfrm>
        </p:spPr>
      </p:pic>
    </p:spTree>
    <p:extLst>
      <p:ext uri="{BB962C8B-B14F-4D97-AF65-F5344CB8AC3E}">
        <p14:creationId xmlns:p14="http://schemas.microsoft.com/office/powerpoint/2010/main" val="212685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390889"/>
            <a:ext cx="8361229" cy="533327"/>
          </a:xfrm>
        </p:spPr>
        <p:txBody>
          <a:bodyPr/>
          <a:lstStyle/>
          <a:p>
            <a:r>
              <a:rPr lang="en-US" sz="3200" dirty="0" smtClean="0"/>
              <a:t>Pixy Explained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9285" y="2051437"/>
            <a:ext cx="8692912" cy="252056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600" dirty="0" smtClean="0"/>
              <a:t>Original: Gypsy, </a:t>
            </a:r>
            <a:r>
              <a:rPr lang="nl-NL" sz="1600" i="1" dirty="0" smtClean="0"/>
              <a:t>Cornelis </a:t>
            </a:r>
            <a:r>
              <a:rPr lang="nl-NL" sz="1600" i="1" dirty="0"/>
              <a:t>Theodorus Maria 'Kees' van </a:t>
            </a:r>
            <a:r>
              <a:rPr lang="nl-NL" sz="1600" i="1" dirty="0" smtClean="0"/>
              <a:t>Dongen </a:t>
            </a:r>
            <a:r>
              <a:rPr lang="en-US" sz="1600" i="1" dirty="0" smtClean="0"/>
              <a:t>1910-1911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If you look at the original there are really only 6 main </a:t>
            </a:r>
            <a:r>
              <a:rPr lang="en-US" sz="1600" i="1" dirty="0" err="1" smtClean="0"/>
              <a:t>colours</a:t>
            </a:r>
            <a:r>
              <a:rPr lang="en-US" sz="1600" i="1" dirty="0" smtClean="0"/>
              <a:t> used.  So naturally a 6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dynamic palette would work perfectly.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Looking at that palette tells you the entire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story of the painting.  It’s really a testament to how pure a fauvist painting it is.  Six high intensity </a:t>
            </a:r>
            <a:r>
              <a:rPr lang="en-US" sz="1600" i="1" dirty="0" err="1" smtClean="0"/>
              <a:t>colours</a:t>
            </a:r>
            <a:r>
              <a:rPr lang="en-US" sz="1600" i="1" dirty="0" smtClean="0"/>
              <a:t> can paint </a:t>
            </a:r>
            <a:r>
              <a:rPr lang="en-US" sz="1600" i="1" dirty="0" smtClean="0"/>
              <a:t>the </a:t>
            </a:r>
            <a:r>
              <a:rPr lang="en-US" sz="1600" i="1" dirty="0" smtClean="0"/>
              <a:t>whole thing.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This image also used 8x8 ordered dithering to best deal with the narrow palette</a:t>
            </a:r>
            <a:endParaRPr lang="en-US" sz="16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96" y="4907344"/>
            <a:ext cx="1428750" cy="238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812" y="5247861"/>
            <a:ext cx="2449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palettes/gypsy-6c-palette.png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441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0824" y="190831"/>
            <a:ext cx="9601200" cy="562555"/>
          </a:xfrm>
        </p:spPr>
        <p:txBody>
          <a:bodyPr>
            <a:noAutofit/>
          </a:bodyPr>
          <a:lstStyle/>
          <a:p>
            <a:r>
              <a:rPr lang="en-US" sz="2000" dirty="0" smtClean="0"/>
              <a:t>Brought to Life </a:t>
            </a:r>
            <a:r>
              <a:rPr lang="en-US" sz="1400" dirty="0" smtClean="0"/>
              <a:t>(dithered/millet-gypsy-8x8.png)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24" y="657971"/>
            <a:ext cx="7360315" cy="5888252"/>
          </a:xfrm>
        </p:spPr>
      </p:pic>
    </p:spTree>
    <p:extLst>
      <p:ext uri="{BB962C8B-B14F-4D97-AF65-F5344CB8AC3E}">
        <p14:creationId xmlns:p14="http://schemas.microsoft.com/office/powerpoint/2010/main" val="23089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390889"/>
            <a:ext cx="8361229" cy="533327"/>
          </a:xfrm>
        </p:spPr>
        <p:txBody>
          <a:bodyPr/>
          <a:lstStyle/>
          <a:p>
            <a:r>
              <a:rPr lang="en-US" sz="3200" dirty="0" smtClean="0"/>
              <a:t>Brought to Life Explained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9285" y="2051437"/>
            <a:ext cx="8692912" cy="2520563"/>
          </a:xfrm>
        </p:spPr>
        <p:txBody>
          <a:bodyPr>
            <a:normAutofit/>
          </a:bodyPr>
          <a:lstStyle/>
          <a:p>
            <a:pPr algn="l"/>
            <a:r>
              <a:rPr lang="en-US" sz="1600" dirty="0" smtClean="0"/>
              <a:t>Original: The Gleaners</a:t>
            </a:r>
            <a:r>
              <a:rPr lang="en-US" sz="1600" i="1" dirty="0"/>
              <a:t>, </a:t>
            </a:r>
            <a:r>
              <a:rPr lang="en-US" sz="1600" i="1" dirty="0" smtClean="0"/>
              <a:t>Jean-François </a:t>
            </a:r>
            <a:r>
              <a:rPr lang="en-US" sz="1600" i="1" dirty="0"/>
              <a:t>Millet </a:t>
            </a:r>
            <a:r>
              <a:rPr lang="en-US" sz="1600" i="1" dirty="0" smtClean="0"/>
              <a:t>1857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I thought it would be interesting to swap the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palette of a fauvist painting and French realism painting.  I </a:t>
            </a:r>
            <a:r>
              <a:rPr lang="en-US" sz="1600" i="1" dirty="0" smtClean="0"/>
              <a:t>wondered </a:t>
            </a:r>
            <a:r>
              <a:rPr lang="en-US" sz="1600" i="1" dirty="0" smtClean="0"/>
              <a:t>how much it would change the tone of the image.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Unsurprisingly it changes it entirely.  The fauvist palette really brings these women to life.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This image used 8x8 ordered dithering to best deal with the narrow palette</a:t>
            </a:r>
            <a:endParaRPr lang="en-US" sz="16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96" y="4907344"/>
            <a:ext cx="1428750" cy="238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812" y="5247861"/>
            <a:ext cx="2337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palettes/gypsy-palette.png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258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107" y="279424"/>
            <a:ext cx="9601200" cy="562555"/>
          </a:xfrm>
        </p:spPr>
        <p:txBody>
          <a:bodyPr>
            <a:noAutofit/>
          </a:bodyPr>
          <a:lstStyle/>
          <a:p>
            <a:r>
              <a:rPr lang="en-US" sz="2000" dirty="0" smtClean="0"/>
              <a:t>Silenced </a:t>
            </a:r>
            <a:r>
              <a:rPr lang="en-US" sz="1400" dirty="0" smtClean="0"/>
              <a:t>(dithered/gypsy-millet-8x8.png)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24" y="841979"/>
            <a:ext cx="7360314" cy="5520236"/>
          </a:xfrm>
        </p:spPr>
      </p:pic>
    </p:spTree>
    <p:extLst>
      <p:ext uri="{BB962C8B-B14F-4D97-AF65-F5344CB8AC3E}">
        <p14:creationId xmlns:p14="http://schemas.microsoft.com/office/powerpoint/2010/main" val="307633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7495"/>
            <a:ext cx="9601200" cy="720194"/>
          </a:xfrm>
        </p:spPr>
        <p:txBody>
          <a:bodyPr/>
          <a:lstStyle/>
          <a:p>
            <a:r>
              <a:rPr lang="en-US" dirty="0" smtClean="0"/>
              <a:t>But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28839"/>
            <a:ext cx="4713611" cy="51060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modern computers we almost always use 24bit True </a:t>
            </a:r>
            <a:r>
              <a:rPr lang="en-US" dirty="0" err="1" smtClean="0"/>
              <a:t>Colour</a:t>
            </a:r>
            <a:r>
              <a:rPr lang="en-US" dirty="0" smtClean="0"/>
              <a:t> which allows us to use about 65 million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This wasn’t always the case, yet people were still making beautiful art for computers with a significantly smaller palette</a:t>
            </a:r>
          </a:p>
          <a:p>
            <a:r>
              <a:rPr lang="en-US" dirty="0" smtClean="0"/>
              <a:t>Computer games like The Secret of Monkey Island (1990 </a:t>
            </a:r>
            <a:r>
              <a:rPr lang="en-US" dirty="0" err="1"/>
              <a:t>Lucasfilm</a:t>
            </a:r>
            <a:r>
              <a:rPr lang="en-US" dirty="0"/>
              <a:t> </a:t>
            </a:r>
            <a:r>
              <a:rPr lang="en-US" dirty="0" smtClean="0"/>
              <a:t>Games) used only the 16 </a:t>
            </a:r>
            <a:r>
              <a:rPr lang="en-US" dirty="0" err="1" smtClean="0"/>
              <a:t>colours</a:t>
            </a:r>
            <a:r>
              <a:rPr lang="en-US" dirty="0" smtClean="0"/>
              <a:t> from the EGA palette. (pictured here =&gt;)</a:t>
            </a:r>
          </a:p>
          <a:p>
            <a:r>
              <a:rPr lang="en-US" dirty="0" smtClean="0"/>
              <a:t>They used dithering (and the blurriness of CRT monitors) to blend the </a:t>
            </a:r>
            <a:r>
              <a:rPr lang="en-US" dirty="0" err="1" smtClean="0"/>
              <a:t>colours</a:t>
            </a:r>
            <a:r>
              <a:rPr lang="en-US" dirty="0" smtClean="0"/>
              <a:t> together and produce a broader range than they were given.</a:t>
            </a:r>
          </a:p>
        </p:txBody>
      </p:sp>
      <p:pic>
        <p:nvPicPr>
          <p:cNvPr id="1026" name="Picture 2" descr="http://2.bp.blogspot.com/-VzeqhUMK88I/ViwxQwECeyI/AAAAAAAAFCE/WaPe-YOfaJ0/s1600/sampler_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79" y="461245"/>
            <a:ext cx="4283114" cy="267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ornaxvoid.com/colorpalettes/CGA-palet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211" y="3681876"/>
            <a:ext cx="967699" cy="96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3.bp.blogspot.com/-VS_3zExbiVs/Viw-SFP2iuI/AAAAAAAAFDo/rhX73Cdas6Y/s1600/monkey_0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22" y="3681876"/>
            <a:ext cx="4348388" cy="27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933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390889"/>
            <a:ext cx="8361229" cy="533327"/>
          </a:xfrm>
        </p:spPr>
        <p:txBody>
          <a:bodyPr/>
          <a:lstStyle/>
          <a:p>
            <a:r>
              <a:rPr lang="en-US" sz="3200" dirty="0" smtClean="0"/>
              <a:t>Silenced Explained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9285" y="2051437"/>
            <a:ext cx="8692912" cy="2520563"/>
          </a:xfrm>
        </p:spPr>
        <p:txBody>
          <a:bodyPr>
            <a:normAutofit/>
          </a:bodyPr>
          <a:lstStyle/>
          <a:p>
            <a:pPr algn="l"/>
            <a:r>
              <a:rPr lang="en-US" sz="1600" dirty="0" smtClean="0"/>
              <a:t>Original: Gypsy, </a:t>
            </a:r>
            <a:r>
              <a:rPr lang="nl-NL" sz="1600" i="1" dirty="0" smtClean="0"/>
              <a:t>Cornelis </a:t>
            </a:r>
            <a:r>
              <a:rPr lang="nl-NL" sz="1600" i="1" dirty="0"/>
              <a:t>Theodorus Maria 'Kees' van </a:t>
            </a:r>
            <a:r>
              <a:rPr lang="nl-NL" sz="1600" i="1" dirty="0" smtClean="0"/>
              <a:t>Dongen </a:t>
            </a:r>
            <a:r>
              <a:rPr lang="en-US" sz="1600" i="1" dirty="0" smtClean="0"/>
              <a:t>1910-1911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Continuing the swap I brought the French realist palette to the fauvist painting.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The expression of the gypsy’s face seems to change with the </a:t>
            </a:r>
            <a:r>
              <a:rPr lang="en-US" sz="1600" i="1" dirty="0" err="1" smtClean="0"/>
              <a:t>colours</a:t>
            </a:r>
            <a:r>
              <a:rPr lang="en-US" sz="1600" i="1" dirty="0" smtClean="0"/>
              <a:t>.  She, like her palette, has been silenced.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This image also used 8x8 ordered dithering to best deal with the narrow palette</a:t>
            </a:r>
            <a:endParaRPr lang="en-US" sz="16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96" y="4937110"/>
            <a:ext cx="1428750" cy="1785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812" y="5247861"/>
            <a:ext cx="2337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palettes/millet-palette.png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87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107" y="279424"/>
            <a:ext cx="9601200" cy="562555"/>
          </a:xfrm>
        </p:spPr>
        <p:txBody>
          <a:bodyPr>
            <a:noAutofit/>
          </a:bodyPr>
          <a:lstStyle/>
          <a:p>
            <a:r>
              <a:rPr lang="en-US" sz="2000" dirty="0" smtClean="0"/>
              <a:t>Change </a:t>
            </a:r>
            <a:r>
              <a:rPr lang="en-US" sz="1400" dirty="0" smtClean="0"/>
              <a:t>(dithered/mona-lisa-obama-r.png)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10" y="841979"/>
            <a:ext cx="4239541" cy="5520236"/>
          </a:xfrm>
        </p:spPr>
      </p:pic>
    </p:spTree>
    <p:extLst>
      <p:ext uri="{BB962C8B-B14F-4D97-AF65-F5344CB8AC3E}">
        <p14:creationId xmlns:p14="http://schemas.microsoft.com/office/powerpoint/2010/main" val="29867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390889"/>
            <a:ext cx="8361229" cy="533327"/>
          </a:xfrm>
        </p:spPr>
        <p:txBody>
          <a:bodyPr/>
          <a:lstStyle/>
          <a:p>
            <a:r>
              <a:rPr lang="en-US" sz="3200" dirty="0" smtClean="0"/>
              <a:t>CHANGE Explained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9285" y="2051437"/>
            <a:ext cx="8692912" cy="2520563"/>
          </a:xfrm>
        </p:spPr>
        <p:txBody>
          <a:bodyPr>
            <a:normAutofit/>
          </a:bodyPr>
          <a:lstStyle/>
          <a:p>
            <a:pPr algn="l"/>
            <a:r>
              <a:rPr lang="en-US" sz="1600" dirty="0" smtClean="0"/>
              <a:t>Original: </a:t>
            </a:r>
            <a:r>
              <a:rPr lang="it-IT" sz="1600" i="1" dirty="0" smtClean="0"/>
              <a:t>Prado </a:t>
            </a:r>
            <a:r>
              <a:rPr lang="it-IT" sz="1600" i="1" dirty="0"/>
              <a:t>Museum La Gioconda</a:t>
            </a:r>
            <a:r>
              <a:rPr lang="en-US" sz="1600" dirty="0" smtClean="0"/>
              <a:t>, Pupil of Leonardo </a:t>
            </a:r>
            <a:r>
              <a:rPr lang="en-US" sz="1600" dirty="0" err="1" smtClean="0"/>
              <a:t>DaVinci</a:t>
            </a:r>
            <a:r>
              <a:rPr lang="en-US" sz="1600" dirty="0" smtClean="0"/>
              <a:t>,</a:t>
            </a:r>
            <a:r>
              <a:rPr lang="nl-NL" sz="1600" i="1" dirty="0" smtClean="0"/>
              <a:t> </a:t>
            </a:r>
            <a:r>
              <a:rPr lang="en-US" sz="1600" i="1" dirty="0" smtClean="0"/>
              <a:t>circa 1500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I thought it might be interesting to combine two of the world’s most famous portraits.  I did use a </a:t>
            </a:r>
            <a:r>
              <a:rPr lang="en-US" sz="1600" i="1" dirty="0" smtClean="0"/>
              <a:t>copy instead of the original Mona Lisa </a:t>
            </a:r>
            <a:r>
              <a:rPr lang="en-US" sz="1600" i="1" dirty="0" smtClean="0"/>
              <a:t>because it started out with a more suitable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palette.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Inspired of course by the well known Obama “CHANGE” posters and their iconic palette.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This image used a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reduction with no dithering to stay true to the original.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55" y="4953012"/>
            <a:ext cx="714372" cy="1785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812" y="5247861"/>
            <a:ext cx="2337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palettes/obama</a:t>
            </a:r>
            <a:r>
              <a:rPr lang="en-US" sz="1400" dirty="0"/>
              <a:t>-palette</a:t>
            </a:r>
            <a:r>
              <a:rPr lang="en-US" sz="1400" dirty="0" smtClean="0"/>
              <a:t>.png</a:t>
            </a:r>
            <a:endParaRPr lang="en-US" sz="1400" dirty="0"/>
          </a:p>
        </p:txBody>
      </p:sp>
      <p:pic>
        <p:nvPicPr>
          <p:cNvPr id="12290" name="Picture 2" descr="http://www.tuck.dartmouth.edu/people/vg/blog-archive/obamachan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036" y="4016538"/>
            <a:ext cx="1689127" cy="260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89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107" y="279424"/>
            <a:ext cx="9601200" cy="562555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Starry Knight </a:t>
            </a:r>
            <a:r>
              <a:rPr lang="en-US" sz="1400" dirty="0" smtClean="0"/>
              <a:t>(dithered/gypsy-millet-8x8.png)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16" y="1304015"/>
            <a:ext cx="9549832" cy="4659774"/>
          </a:xfrm>
        </p:spPr>
      </p:pic>
    </p:spTree>
    <p:extLst>
      <p:ext uri="{BB962C8B-B14F-4D97-AF65-F5344CB8AC3E}">
        <p14:creationId xmlns:p14="http://schemas.microsoft.com/office/powerpoint/2010/main" val="32697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7" y="1390889"/>
            <a:ext cx="8361229" cy="533327"/>
          </a:xfrm>
        </p:spPr>
        <p:txBody>
          <a:bodyPr/>
          <a:lstStyle/>
          <a:p>
            <a:r>
              <a:rPr lang="en-US" sz="3200" dirty="0" smtClean="0"/>
              <a:t>The Starry Knight Explained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9285" y="2051437"/>
            <a:ext cx="8692912" cy="267163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600" dirty="0" smtClean="0"/>
              <a:t>Original: </a:t>
            </a:r>
            <a:r>
              <a:rPr lang="it-IT" sz="1600" i="1" dirty="0" smtClean="0"/>
              <a:t>The Starry Night</a:t>
            </a:r>
            <a:r>
              <a:rPr lang="en-US" sz="1600" dirty="0" smtClean="0"/>
              <a:t>, Vincent </a:t>
            </a:r>
            <a:r>
              <a:rPr lang="en-US" sz="1600" dirty="0"/>
              <a:t>van Gogh,</a:t>
            </a:r>
            <a:r>
              <a:rPr lang="nl-NL" sz="1600" i="1" dirty="0" smtClean="0"/>
              <a:t> 1889</a:t>
            </a:r>
          </a:p>
          <a:p>
            <a:pPr algn="l"/>
            <a:endParaRPr lang="en-US" sz="1600" i="1" dirty="0" smtClean="0"/>
          </a:p>
          <a:p>
            <a:pPr algn="l"/>
            <a:r>
              <a:rPr lang="en-US" sz="1600" i="1" dirty="0" smtClean="0"/>
              <a:t>I decided to finish this gallery off with one of my all-time </a:t>
            </a:r>
            <a:r>
              <a:rPr lang="en-US" sz="1600" i="1" dirty="0" err="1" smtClean="0"/>
              <a:t>favourite</a:t>
            </a:r>
            <a:r>
              <a:rPr lang="en-US" sz="1600" i="1" dirty="0" smtClean="0"/>
              <a:t> paintings.  I first ran it through </a:t>
            </a:r>
            <a:r>
              <a:rPr lang="en-US" sz="1600" i="1" dirty="0" smtClean="0"/>
              <a:t>an </a:t>
            </a:r>
            <a:r>
              <a:rPr lang="en-US" sz="1600" i="1" dirty="0" smtClean="0"/>
              <a:t>8 </a:t>
            </a:r>
            <a:r>
              <a:rPr lang="en-US" sz="1600" i="1" dirty="0" err="1" smtClean="0"/>
              <a:t>colour</a:t>
            </a:r>
            <a:r>
              <a:rPr lang="en-US" sz="1600" i="1" dirty="0" smtClean="0"/>
              <a:t> reduction without dithering, and I was impressed how good it looked.  It came out unscathed, a starry knight.</a:t>
            </a:r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I did notice one subtle quality was missing though.  The impasto texture had disappeared.</a:t>
            </a:r>
            <a:endParaRPr lang="en-US" sz="1600" i="1" dirty="0"/>
          </a:p>
          <a:p>
            <a:pPr algn="l"/>
            <a:endParaRPr lang="en-US" sz="1600" i="1" dirty="0"/>
          </a:p>
          <a:p>
            <a:pPr algn="l"/>
            <a:r>
              <a:rPr lang="en-US" sz="1600" i="1" dirty="0" smtClean="0"/>
              <a:t>I was able to bring some of that texture back with and 8x8 ordered dithering, and lift it off the canvas again.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44" y="4929809"/>
            <a:ext cx="1799994" cy="224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9221" y="5247861"/>
            <a:ext cx="332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palettes/starry-night-8c-palette.png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70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173" y="1139433"/>
            <a:ext cx="7055806" cy="40460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6546" y="5416973"/>
            <a:ext cx="3093059" cy="65782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Vivaldi" panose="03020602050506090804" pitchFamily="66" charset="0"/>
              </a:rPr>
              <a:t>Thanks for reading!</a:t>
            </a:r>
            <a:endParaRPr lang="en-US" sz="3600" dirty="0">
              <a:latin typeface="Vivaldi" panose="030206020505060908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3984" y="769457"/>
            <a:ext cx="1796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(dithered/fin-bw-FS.png)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910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6423"/>
          </a:xfrm>
        </p:spPr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2223"/>
            <a:ext cx="5490445" cy="498469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Not long ago I stumbled upon an excellent Game Developers Conference talk by </a:t>
            </a:r>
            <a:r>
              <a:rPr lang="en-US" sz="1800" dirty="0"/>
              <a:t>Mark </a:t>
            </a:r>
            <a:r>
              <a:rPr lang="en-US" sz="1800" dirty="0" smtClean="0"/>
              <a:t>Ferrari who was of the </a:t>
            </a:r>
            <a:r>
              <a:rPr lang="en-US" sz="1800" dirty="0"/>
              <a:t>prominent artists working for </a:t>
            </a:r>
            <a:r>
              <a:rPr lang="en-US" sz="1800" dirty="0" err="1"/>
              <a:t>Lucasfilm</a:t>
            </a:r>
            <a:r>
              <a:rPr lang="en-US" sz="1800" dirty="0"/>
              <a:t> </a:t>
            </a:r>
            <a:r>
              <a:rPr lang="en-US" sz="1800" dirty="0" smtClean="0"/>
              <a:t>Games in that time</a:t>
            </a:r>
          </a:p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www.youtube.com/watch?v=bRwHpU_kcPE</a:t>
            </a:r>
            <a:r>
              <a:rPr lang="en-US" sz="1800" dirty="0" smtClean="0"/>
              <a:t> (Excellent use of 1.5 hours if you find the time)</a:t>
            </a:r>
          </a:p>
          <a:p>
            <a:r>
              <a:rPr lang="en-US" sz="1800" dirty="0" smtClean="0"/>
              <a:t>Mark talks about some of his experiences working as an artist with only those 8 </a:t>
            </a:r>
            <a:r>
              <a:rPr lang="en-US" sz="1800" dirty="0" err="1" smtClean="0"/>
              <a:t>colours</a:t>
            </a:r>
            <a:r>
              <a:rPr lang="en-US" sz="1800" dirty="0" smtClean="0"/>
              <a:t>, and then moving on to 8 bit art which gives you 256 </a:t>
            </a:r>
            <a:r>
              <a:rPr lang="en-US" sz="1800" dirty="0" err="1" smtClean="0"/>
              <a:t>colours</a:t>
            </a:r>
            <a:endParaRPr lang="en-US" sz="1800" dirty="0" smtClean="0"/>
          </a:p>
          <a:p>
            <a:r>
              <a:rPr lang="en-US" sz="1800" dirty="0" smtClean="0"/>
              <a:t>Images from 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://markferrari.com/art/8bit-game-art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All done with a 256 </a:t>
            </a:r>
            <a:r>
              <a:rPr lang="en-US" dirty="0" err="1" smtClean="0"/>
              <a:t>colour</a:t>
            </a:r>
            <a:r>
              <a:rPr lang="en-US" dirty="0" smtClean="0"/>
              <a:t> palette (unique to each image) and clever use of dithering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://markferrari.com/picture/mirrorlake.jpg?pictureId=168506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819" y="267039"/>
            <a:ext cx="4025787" cy="301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arkferrari.com/picture/redcanyon.jpg?pictureId=168506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166" y="3503852"/>
            <a:ext cx="4024440" cy="301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8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77570"/>
            <a:ext cx="9601200" cy="1485900"/>
          </a:xfrm>
        </p:spPr>
        <p:txBody>
          <a:bodyPr/>
          <a:lstStyle/>
          <a:p>
            <a:r>
              <a:rPr lang="en-US" dirty="0" smtClean="0"/>
              <a:t>Mind Blown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51370"/>
            <a:ext cx="4268549" cy="45160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He went on to show off something that I cannot at all do justice in a slideshow so here’s a link: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://www.effectgames.com/demos/canvascycle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By not changing the actual image at all, merely swapping out the palette you can actually produce animations</a:t>
            </a:r>
          </a:p>
          <a:p>
            <a:r>
              <a:rPr lang="en-US" dirty="0" smtClean="0"/>
              <a:t>Here’s a still but I highly suggest you check it out in it’s full glory on the site</a:t>
            </a:r>
          </a:p>
          <a:p>
            <a:r>
              <a:rPr lang="en-US" dirty="0" smtClean="0"/>
              <a:t>There’s a whole gallery of these wonderful pieces</a:t>
            </a:r>
          </a:p>
          <a:p>
            <a:endParaRPr lang="en-US" dirty="0"/>
          </a:p>
        </p:txBody>
      </p:sp>
      <p:pic>
        <p:nvPicPr>
          <p:cNvPr id="3074" name="Picture 2" descr="http://puu.sh/v1QI6/95c85220f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568" y="1428750"/>
            <a:ext cx="5775994" cy="3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47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did I actually do with this idea?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9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948659"/>
          </a:xfrm>
        </p:spPr>
        <p:txBody>
          <a:bodyPr/>
          <a:lstStyle/>
          <a:p>
            <a:r>
              <a:rPr lang="en-US" sz="6600" dirty="0" smtClean="0"/>
              <a:t>It’s a piece of software that…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315436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Takes any input image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Reduces it’s </a:t>
            </a:r>
            <a:r>
              <a:rPr lang="en-US" dirty="0" err="1" smtClean="0"/>
              <a:t>colour</a:t>
            </a:r>
            <a:r>
              <a:rPr lang="en-US" dirty="0" smtClean="0"/>
              <a:t> palette (either creating a dynamic palette or using a given one)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Produces an image using only that palette and different dithering algorithms to improve the result</a:t>
            </a:r>
          </a:p>
        </p:txBody>
      </p:sp>
    </p:spTree>
    <p:extLst>
      <p:ext uri="{BB962C8B-B14F-4D97-AF65-F5344CB8AC3E}">
        <p14:creationId xmlns:p14="http://schemas.microsoft.com/office/powerpoint/2010/main" val="78114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5503"/>
          </a:xfrm>
        </p:spPr>
        <p:txBody>
          <a:bodyPr/>
          <a:lstStyle/>
          <a:p>
            <a:r>
              <a:rPr lang="en-US" dirty="0" smtClean="0"/>
              <a:t>About This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50775"/>
            <a:ext cx="7489179" cy="454772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I’m going to break the rest of this presentation into two main parts:</a:t>
            </a:r>
          </a:p>
          <a:p>
            <a:r>
              <a:rPr lang="en-US" dirty="0" smtClean="0"/>
              <a:t>Technical Details</a:t>
            </a:r>
          </a:p>
          <a:p>
            <a:pPr lvl="1"/>
            <a:r>
              <a:rPr lang="en-US" dirty="0" smtClean="0"/>
              <a:t>This will explain the algorithms I used and some of the properties of each</a:t>
            </a:r>
          </a:p>
          <a:p>
            <a:pPr lvl="1"/>
            <a:r>
              <a:rPr lang="en-US" dirty="0" smtClean="0"/>
              <a:t>You will be seeing a lot of this picture: </a:t>
            </a:r>
          </a:p>
          <a:p>
            <a:pPr lvl="1"/>
            <a:r>
              <a:rPr lang="en-US" dirty="0" smtClean="0"/>
              <a:t>Her name is </a:t>
            </a:r>
            <a:r>
              <a:rPr lang="en-US" dirty="0" err="1" smtClean="0"/>
              <a:t>Lenna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en.wikipedia.org/wiki/Lenna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This picture has become the de facto image in computer graphics to perform all kinds of image processing algorithms</a:t>
            </a:r>
          </a:p>
          <a:p>
            <a:pPr lvl="1"/>
            <a:r>
              <a:rPr lang="en-US" dirty="0" smtClean="0"/>
              <a:t>I’ve used the same picture throughout for consistent comparisons</a:t>
            </a:r>
            <a:endParaRPr lang="en-US" dirty="0"/>
          </a:p>
          <a:p>
            <a:r>
              <a:rPr lang="en-US" dirty="0" smtClean="0"/>
              <a:t>The Gallery</a:t>
            </a:r>
          </a:p>
          <a:p>
            <a:pPr lvl="1"/>
            <a:r>
              <a:rPr lang="en-US" dirty="0" smtClean="0"/>
              <a:t>Here I will showcase this program by applying the techniques to various pieces of art for different artistic effects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098" name="Picture 2" descr="https://upload.wikimedia.org/wikipedia/en/2/24/Lenn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48" y="1650775"/>
            <a:ext cx="2579533" cy="25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9659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519</TotalTime>
  <Words>2687</Words>
  <Application>Microsoft Office PowerPoint</Application>
  <PresentationFormat>Widescreen</PresentationFormat>
  <Paragraphs>266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Franklin Gothic Book</vt:lpstr>
      <vt:lpstr>Vivaldi</vt:lpstr>
      <vt:lpstr>Crop</vt:lpstr>
      <vt:lpstr>Dithering Images</vt:lpstr>
      <vt:lpstr>Background</vt:lpstr>
      <vt:lpstr>What is image dithering?</vt:lpstr>
      <vt:lpstr>But why?</vt:lpstr>
      <vt:lpstr>Inspiration</vt:lpstr>
      <vt:lpstr>Mind Blown</vt:lpstr>
      <vt:lpstr>My Project</vt:lpstr>
      <vt:lpstr>It’s a piece of software that…</vt:lpstr>
      <vt:lpstr>About This Presentation</vt:lpstr>
      <vt:lpstr>Technical Details</vt:lpstr>
      <vt:lpstr>Disclaimer</vt:lpstr>
      <vt:lpstr>First Step: Black &amp; White Ordered Dithering</vt:lpstr>
      <vt:lpstr>My Results</vt:lpstr>
      <vt:lpstr>PowerPoint Presentation</vt:lpstr>
      <vt:lpstr>Adding Colour</vt:lpstr>
      <vt:lpstr>My Results</vt:lpstr>
      <vt:lpstr>PowerPoint Presentation</vt:lpstr>
      <vt:lpstr>More Accurate Colours?</vt:lpstr>
      <vt:lpstr>My Results</vt:lpstr>
      <vt:lpstr>Floyd Steinberg Dithering</vt:lpstr>
      <vt:lpstr>My Results: Black &amp; White</vt:lpstr>
      <vt:lpstr>Now with colour</vt:lpstr>
      <vt:lpstr>Why is this?</vt:lpstr>
      <vt:lpstr>Can I fix this?</vt:lpstr>
      <vt:lpstr>Using a varied palette</vt:lpstr>
      <vt:lpstr>Using a bad palette</vt:lpstr>
      <vt:lpstr>Summary</vt:lpstr>
      <vt:lpstr>The Gallery</vt:lpstr>
      <vt:lpstr>Pixelism (dithered/sunday-ega16-FS.png)</vt:lpstr>
      <vt:lpstr>Pixelism Explained</vt:lpstr>
      <vt:lpstr>Palette de Seurat (dithered/sunday-seurat-FS.png)</vt:lpstr>
      <vt:lpstr>Palette de seurat Explained</vt:lpstr>
      <vt:lpstr>Muted (dithered/millet-8c-8x8.png)</vt:lpstr>
      <vt:lpstr>MUTED Explained</vt:lpstr>
      <vt:lpstr>Pixy (dithered/gypsy-6c-8x8.png)</vt:lpstr>
      <vt:lpstr>Pixy Explained</vt:lpstr>
      <vt:lpstr>Brought to Life (dithered/millet-gypsy-8x8.png)</vt:lpstr>
      <vt:lpstr>Brought to Life Explained</vt:lpstr>
      <vt:lpstr>Silenced (dithered/gypsy-millet-8x8.png)</vt:lpstr>
      <vt:lpstr>Silenced Explained</vt:lpstr>
      <vt:lpstr>Change (dithered/mona-lisa-obama-r.png)</vt:lpstr>
      <vt:lpstr>CHANGE Explained</vt:lpstr>
      <vt:lpstr>The Starry Knight (dithered/gypsy-millet-8x8.png)</vt:lpstr>
      <vt:lpstr>The Starry Knight Explained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Dithering Images</dc:title>
  <dc:creator>Kevin Haslett</dc:creator>
  <cp:lastModifiedBy>Kevin Haslett</cp:lastModifiedBy>
  <cp:revision>260</cp:revision>
  <dcterms:created xsi:type="dcterms:W3CDTF">2017-03-29T01:26:24Z</dcterms:created>
  <dcterms:modified xsi:type="dcterms:W3CDTF">2017-03-29T19:14:27Z</dcterms:modified>
</cp:coreProperties>
</file>